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notesMasterIdLst>
    <p:notesMasterId r:id="rId40"/>
  </p:notes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14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669F0-127A-4E9A-8EAD-5EECD4F0A607}"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tr-TR"/>
        </a:p>
      </dgm:t>
    </dgm:pt>
    <dgm:pt modelId="{04EF8F87-F650-45E1-B75E-76646712EBF5}">
      <dgm:prSet phldrT="[Metin]"/>
      <dgm:spPr/>
      <dgm:t>
        <a:bodyPr/>
        <a:lstStyle/>
        <a:p>
          <a:r>
            <a:rPr lang="tr-TR" dirty="0" err="1" smtClean="0"/>
            <a:t>betain</a:t>
          </a:r>
          <a:endParaRPr lang="tr-TR" dirty="0"/>
        </a:p>
      </dgm:t>
    </dgm:pt>
    <dgm:pt modelId="{A65BBF85-76E7-4043-8606-F29779C085CA}" type="parTrans" cxnId="{5D18BBD9-5F52-4941-847A-DFBF8A735266}">
      <dgm:prSet/>
      <dgm:spPr/>
      <dgm:t>
        <a:bodyPr/>
        <a:lstStyle/>
        <a:p>
          <a:endParaRPr lang="tr-TR"/>
        </a:p>
      </dgm:t>
    </dgm:pt>
    <dgm:pt modelId="{567DA071-C5D0-4596-A7B1-355C8E547AE6}" type="sibTrans" cxnId="{5D18BBD9-5F52-4941-847A-DFBF8A735266}">
      <dgm:prSet/>
      <dgm:spPr/>
      <dgm:t>
        <a:bodyPr/>
        <a:lstStyle/>
        <a:p>
          <a:endParaRPr lang="tr-TR"/>
        </a:p>
      </dgm:t>
    </dgm:pt>
    <dgm:pt modelId="{B0863C22-BC26-47C2-B2DB-C40ED2D0C89F}">
      <dgm:prSet phldrT="[Metin]"/>
      <dgm:spPr/>
      <dgm:t>
        <a:bodyPr/>
        <a:lstStyle/>
        <a:p>
          <a:r>
            <a:rPr lang="tr-TR" dirty="0" err="1" smtClean="0"/>
            <a:t>Fenolik</a:t>
          </a:r>
          <a:r>
            <a:rPr lang="tr-TR" dirty="0" smtClean="0"/>
            <a:t> asit</a:t>
          </a:r>
          <a:endParaRPr lang="tr-TR" dirty="0"/>
        </a:p>
      </dgm:t>
    </dgm:pt>
    <dgm:pt modelId="{889E6EEF-542A-4A6F-A2B0-72D63AA9125C}" type="parTrans" cxnId="{E5276786-F7E1-4E47-992C-1A199663C3FF}">
      <dgm:prSet/>
      <dgm:spPr/>
      <dgm:t>
        <a:bodyPr/>
        <a:lstStyle/>
        <a:p>
          <a:endParaRPr lang="tr-TR"/>
        </a:p>
      </dgm:t>
    </dgm:pt>
    <dgm:pt modelId="{D2446ED9-5A6B-4301-8AB8-88AB8670C027}" type="sibTrans" cxnId="{E5276786-F7E1-4E47-992C-1A199663C3FF}">
      <dgm:prSet/>
      <dgm:spPr/>
      <dgm:t>
        <a:bodyPr/>
        <a:lstStyle/>
        <a:p>
          <a:endParaRPr lang="tr-TR"/>
        </a:p>
      </dgm:t>
    </dgm:pt>
    <dgm:pt modelId="{55E158E6-9D2C-4671-B561-3F02CB9CE2B7}">
      <dgm:prSet phldrT="[Metin]"/>
      <dgm:spPr/>
      <dgm:t>
        <a:bodyPr/>
        <a:lstStyle/>
        <a:p>
          <a:r>
            <a:rPr lang="tr-TR" dirty="0" smtClean="0"/>
            <a:t>kolin</a:t>
          </a:r>
          <a:endParaRPr lang="tr-TR" dirty="0"/>
        </a:p>
      </dgm:t>
    </dgm:pt>
    <dgm:pt modelId="{FE55D4E3-3D63-4289-808C-BC8F4AC37047}" type="parTrans" cxnId="{1EFC4635-B18D-4493-899E-45E00AFDF110}">
      <dgm:prSet/>
      <dgm:spPr/>
      <dgm:t>
        <a:bodyPr/>
        <a:lstStyle/>
        <a:p>
          <a:endParaRPr lang="tr-TR"/>
        </a:p>
      </dgm:t>
    </dgm:pt>
    <dgm:pt modelId="{D991A509-37D4-4031-9A50-78B1F9E951C4}" type="sibTrans" cxnId="{1EFC4635-B18D-4493-899E-45E00AFDF110}">
      <dgm:prSet/>
      <dgm:spPr/>
      <dgm:t>
        <a:bodyPr/>
        <a:lstStyle/>
        <a:p>
          <a:endParaRPr lang="tr-TR"/>
        </a:p>
      </dgm:t>
    </dgm:pt>
    <dgm:pt modelId="{F39810B3-79E5-4B1E-8482-329FEE7D7EBD}">
      <dgm:prSet phldrT="[Metin]"/>
      <dgm:spPr/>
      <dgm:t>
        <a:bodyPr/>
        <a:lstStyle/>
        <a:p>
          <a:r>
            <a:rPr lang="tr-TR" dirty="0" err="1" smtClean="0"/>
            <a:t>arginin</a:t>
          </a:r>
          <a:endParaRPr lang="tr-TR" dirty="0"/>
        </a:p>
      </dgm:t>
    </dgm:pt>
    <dgm:pt modelId="{616F1249-4D23-41EA-AC5D-A6E1897C4413}" type="parTrans" cxnId="{AF7C18C6-0283-420C-870B-87CB984B2BD7}">
      <dgm:prSet/>
      <dgm:spPr/>
      <dgm:t>
        <a:bodyPr/>
        <a:lstStyle/>
        <a:p>
          <a:endParaRPr lang="tr-TR"/>
        </a:p>
      </dgm:t>
    </dgm:pt>
    <dgm:pt modelId="{382971CA-BC87-4029-BDFF-050E36BB0A57}" type="sibTrans" cxnId="{AF7C18C6-0283-420C-870B-87CB984B2BD7}">
      <dgm:prSet/>
      <dgm:spPr/>
      <dgm:t>
        <a:bodyPr/>
        <a:lstStyle/>
        <a:p>
          <a:endParaRPr lang="tr-TR"/>
        </a:p>
      </dgm:t>
    </dgm:pt>
    <dgm:pt modelId="{06D98988-0B2E-4B44-B9DC-1EE185173468}">
      <dgm:prSet phldrT="[Metin]"/>
      <dgm:spPr/>
      <dgm:t>
        <a:bodyPr/>
        <a:lstStyle/>
        <a:p>
          <a:r>
            <a:rPr lang="tr-TR" dirty="0" smtClean="0"/>
            <a:t>lignin</a:t>
          </a:r>
          <a:endParaRPr lang="tr-TR" dirty="0"/>
        </a:p>
      </dgm:t>
    </dgm:pt>
    <dgm:pt modelId="{E61C157D-444C-46F1-A53F-BD673DE21744}" type="parTrans" cxnId="{0A49B7D3-AC5F-4D3A-9975-851289CB70E1}">
      <dgm:prSet/>
      <dgm:spPr/>
      <dgm:t>
        <a:bodyPr/>
        <a:lstStyle/>
        <a:p>
          <a:endParaRPr lang="tr-TR"/>
        </a:p>
      </dgm:t>
    </dgm:pt>
    <dgm:pt modelId="{75B76288-D79E-4CC4-9B3B-4E6625CD0DFA}" type="sibTrans" cxnId="{0A49B7D3-AC5F-4D3A-9975-851289CB70E1}">
      <dgm:prSet/>
      <dgm:spPr/>
      <dgm:t>
        <a:bodyPr/>
        <a:lstStyle/>
        <a:p>
          <a:endParaRPr lang="tr-TR"/>
        </a:p>
      </dgm:t>
    </dgm:pt>
    <dgm:pt modelId="{842DE423-9088-4582-B195-0257572355DB}" type="pres">
      <dgm:prSet presAssocID="{7B8669F0-127A-4E9A-8EAD-5EECD4F0A607}" presName="diagram" presStyleCnt="0">
        <dgm:presLayoutVars>
          <dgm:dir/>
          <dgm:resizeHandles val="exact"/>
        </dgm:presLayoutVars>
      </dgm:prSet>
      <dgm:spPr/>
      <dgm:t>
        <a:bodyPr/>
        <a:lstStyle/>
        <a:p>
          <a:endParaRPr lang="tr-TR"/>
        </a:p>
      </dgm:t>
    </dgm:pt>
    <dgm:pt modelId="{76A13A60-4632-4512-99FA-742FDEF0A1A6}" type="pres">
      <dgm:prSet presAssocID="{04EF8F87-F650-45E1-B75E-76646712EBF5}" presName="node" presStyleLbl="node1" presStyleIdx="0" presStyleCnt="5">
        <dgm:presLayoutVars>
          <dgm:bulletEnabled val="1"/>
        </dgm:presLayoutVars>
      </dgm:prSet>
      <dgm:spPr/>
      <dgm:t>
        <a:bodyPr/>
        <a:lstStyle/>
        <a:p>
          <a:endParaRPr lang="tr-TR"/>
        </a:p>
      </dgm:t>
    </dgm:pt>
    <dgm:pt modelId="{BFF8CEF4-AC04-46AE-ACFF-A516F0AE96AF}" type="pres">
      <dgm:prSet presAssocID="{567DA071-C5D0-4596-A7B1-355C8E547AE6}" presName="sibTrans" presStyleCnt="0"/>
      <dgm:spPr/>
    </dgm:pt>
    <dgm:pt modelId="{8F46CF5C-963B-40B1-9B2A-62682C7B7233}" type="pres">
      <dgm:prSet presAssocID="{B0863C22-BC26-47C2-B2DB-C40ED2D0C89F}" presName="node" presStyleLbl="node1" presStyleIdx="1" presStyleCnt="5">
        <dgm:presLayoutVars>
          <dgm:bulletEnabled val="1"/>
        </dgm:presLayoutVars>
      </dgm:prSet>
      <dgm:spPr/>
      <dgm:t>
        <a:bodyPr/>
        <a:lstStyle/>
        <a:p>
          <a:endParaRPr lang="tr-TR"/>
        </a:p>
      </dgm:t>
    </dgm:pt>
    <dgm:pt modelId="{89CD7A23-4A3F-449E-AE83-1B65EC19A9B9}" type="pres">
      <dgm:prSet presAssocID="{D2446ED9-5A6B-4301-8AB8-88AB8670C027}" presName="sibTrans" presStyleCnt="0"/>
      <dgm:spPr/>
    </dgm:pt>
    <dgm:pt modelId="{9C20AD92-BAC6-4C4D-A284-DCCE1B7D24F2}" type="pres">
      <dgm:prSet presAssocID="{55E158E6-9D2C-4671-B561-3F02CB9CE2B7}" presName="node" presStyleLbl="node1" presStyleIdx="2" presStyleCnt="5">
        <dgm:presLayoutVars>
          <dgm:bulletEnabled val="1"/>
        </dgm:presLayoutVars>
      </dgm:prSet>
      <dgm:spPr/>
      <dgm:t>
        <a:bodyPr/>
        <a:lstStyle/>
        <a:p>
          <a:endParaRPr lang="tr-TR"/>
        </a:p>
      </dgm:t>
    </dgm:pt>
    <dgm:pt modelId="{FB2ED9FE-7B2D-43A6-A0BF-D33AFEC4CC8C}" type="pres">
      <dgm:prSet presAssocID="{D991A509-37D4-4031-9A50-78B1F9E951C4}" presName="sibTrans" presStyleCnt="0"/>
      <dgm:spPr/>
    </dgm:pt>
    <dgm:pt modelId="{CDB5F643-9B3C-44A0-B430-A208A6FA87C4}" type="pres">
      <dgm:prSet presAssocID="{F39810B3-79E5-4B1E-8482-329FEE7D7EBD}" presName="node" presStyleLbl="node1" presStyleIdx="3" presStyleCnt="5">
        <dgm:presLayoutVars>
          <dgm:bulletEnabled val="1"/>
        </dgm:presLayoutVars>
      </dgm:prSet>
      <dgm:spPr/>
      <dgm:t>
        <a:bodyPr/>
        <a:lstStyle/>
        <a:p>
          <a:endParaRPr lang="tr-TR"/>
        </a:p>
      </dgm:t>
    </dgm:pt>
    <dgm:pt modelId="{1F63ECB5-C3A4-4D41-AC09-E7FD75B20AD0}" type="pres">
      <dgm:prSet presAssocID="{382971CA-BC87-4029-BDFF-050E36BB0A57}" presName="sibTrans" presStyleCnt="0"/>
      <dgm:spPr/>
    </dgm:pt>
    <dgm:pt modelId="{111C5AE4-4CAA-4A41-80EC-99284003B1ED}" type="pres">
      <dgm:prSet presAssocID="{06D98988-0B2E-4B44-B9DC-1EE185173468}" presName="node" presStyleLbl="node1" presStyleIdx="4" presStyleCnt="5">
        <dgm:presLayoutVars>
          <dgm:bulletEnabled val="1"/>
        </dgm:presLayoutVars>
      </dgm:prSet>
      <dgm:spPr/>
      <dgm:t>
        <a:bodyPr/>
        <a:lstStyle/>
        <a:p>
          <a:endParaRPr lang="tr-TR"/>
        </a:p>
      </dgm:t>
    </dgm:pt>
  </dgm:ptLst>
  <dgm:cxnLst>
    <dgm:cxn modelId="{532834EC-05F1-454D-8A93-222AAC644F6C}" type="presOf" srcId="{B0863C22-BC26-47C2-B2DB-C40ED2D0C89F}" destId="{8F46CF5C-963B-40B1-9B2A-62682C7B7233}" srcOrd="0" destOrd="0" presId="urn:microsoft.com/office/officeart/2005/8/layout/default"/>
    <dgm:cxn modelId="{7C1F4BC9-8D7D-4A2C-A9AE-C19272FE00C2}" type="presOf" srcId="{55E158E6-9D2C-4671-B561-3F02CB9CE2B7}" destId="{9C20AD92-BAC6-4C4D-A284-DCCE1B7D24F2}" srcOrd="0" destOrd="0" presId="urn:microsoft.com/office/officeart/2005/8/layout/default"/>
    <dgm:cxn modelId="{088D4835-C706-4835-B854-65A650A6A318}" type="presOf" srcId="{7B8669F0-127A-4E9A-8EAD-5EECD4F0A607}" destId="{842DE423-9088-4582-B195-0257572355DB}" srcOrd="0" destOrd="0" presId="urn:microsoft.com/office/officeart/2005/8/layout/default"/>
    <dgm:cxn modelId="{1EFC4635-B18D-4493-899E-45E00AFDF110}" srcId="{7B8669F0-127A-4E9A-8EAD-5EECD4F0A607}" destId="{55E158E6-9D2C-4671-B561-3F02CB9CE2B7}" srcOrd="2" destOrd="0" parTransId="{FE55D4E3-3D63-4289-808C-BC8F4AC37047}" sibTransId="{D991A509-37D4-4031-9A50-78B1F9E951C4}"/>
    <dgm:cxn modelId="{AA04A149-1C9A-4E4E-8B53-AE1BD18825F7}" type="presOf" srcId="{06D98988-0B2E-4B44-B9DC-1EE185173468}" destId="{111C5AE4-4CAA-4A41-80EC-99284003B1ED}" srcOrd="0" destOrd="0" presId="urn:microsoft.com/office/officeart/2005/8/layout/default"/>
    <dgm:cxn modelId="{0A49B7D3-AC5F-4D3A-9975-851289CB70E1}" srcId="{7B8669F0-127A-4E9A-8EAD-5EECD4F0A607}" destId="{06D98988-0B2E-4B44-B9DC-1EE185173468}" srcOrd="4" destOrd="0" parTransId="{E61C157D-444C-46F1-A53F-BD673DE21744}" sibTransId="{75B76288-D79E-4CC4-9B3B-4E6625CD0DFA}"/>
    <dgm:cxn modelId="{E5276786-F7E1-4E47-992C-1A199663C3FF}" srcId="{7B8669F0-127A-4E9A-8EAD-5EECD4F0A607}" destId="{B0863C22-BC26-47C2-B2DB-C40ED2D0C89F}" srcOrd="1" destOrd="0" parTransId="{889E6EEF-542A-4A6F-A2B0-72D63AA9125C}" sibTransId="{D2446ED9-5A6B-4301-8AB8-88AB8670C027}"/>
    <dgm:cxn modelId="{5D18BBD9-5F52-4941-847A-DFBF8A735266}" srcId="{7B8669F0-127A-4E9A-8EAD-5EECD4F0A607}" destId="{04EF8F87-F650-45E1-B75E-76646712EBF5}" srcOrd="0" destOrd="0" parTransId="{A65BBF85-76E7-4043-8606-F29779C085CA}" sibTransId="{567DA071-C5D0-4596-A7B1-355C8E547AE6}"/>
    <dgm:cxn modelId="{AF7C18C6-0283-420C-870B-87CB984B2BD7}" srcId="{7B8669F0-127A-4E9A-8EAD-5EECD4F0A607}" destId="{F39810B3-79E5-4B1E-8482-329FEE7D7EBD}" srcOrd="3" destOrd="0" parTransId="{616F1249-4D23-41EA-AC5D-A6E1897C4413}" sibTransId="{382971CA-BC87-4029-BDFF-050E36BB0A57}"/>
    <dgm:cxn modelId="{7C12A918-3911-4DF7-B97F-4CC4A7E76A25}" type="presOf" srcId="{04EF8F87-F650-45E1-B75E-76646712EBF5}" destId="{76A13A60-4632-4512-99FA-742FDEF0A1A6}" srcOrd="0" destOrd="0" presId="urn:microsoft.com/office/officeart/2005/8/layout/default"/>
    <dgm:cxn modelId="{466B19AB-B03F-4833-B3B6-F21D24BEB03F}" type="presOf" srcId="{F39810B3-79E5-4B1E-8482-329FEE7D7EBD}" destId="{CDB5F643-9B3C-44A0-B430-A208A6FA87C4}" srcOrd="0" destOrd="0" presId="urn:microsoft.com/office/officeart/2005/8/layout/default"/>
    <dgm:cxn modelId="{69E5C95E-7965-4B8D-8AF3-18F6DAC3186C}" type="presParOf" srcId="{842DE423-9088-4582-B195-0257572355DB}" destId="{76A13A60-4632-4512-99FA-742FDEF0A1A6}" srcOrd="0" destOrd="0" presId="urn:microsoft.com/office/officeart/2005/8/layout/default"/>
    <dgm:cxn modelId="{E99F3CCD-DEF4-4F5C-ADAE-904B4D6DA1F2}" type="presParOf" srcId="{842DE423-9088-4582-B195-0257572355DB}" destId="{BFF8CEF4-AC04-46AE-ACFF-A516F0AE96AF}" srcOrd="1" destOrd="0" presId="urn:microsoft.com/office/officeart/2005/8/layout/default"/>
    <dgm:cxn modelId="{09B933BD-081D-43A3-AA02-DCE6FCCDF067}" type="presParOf" srcId="{842DE423-9088-4582-B195-0257572355DB}" destId="{8F46CF5C-963B-40B1-9B2A-62682C7B7233}" srcOrd="2" destOrd="0" presId="urn:microsoft.com/office/officeart/2005/8/layout/default"/>
    <dgm:cxn modelId="{090B93AD-91D6-4FBD-BDD3-F16F5DC47DEB}" type="presParOf" srcId="{842DE423-9088-4582-B195-0257572355DB}" destId="{89CD7A23-4A3F-449E-AE83-1B65EC19A9B9}" srcOrd="3" destOrd="0" presId="urn:microsoft.com/office/officeart/2005/8/layout/default"/>
    <dgm:cxn modelId="{964CD132-D48A-41F4-8BD5-043E8FAEDC73}" type="presParOf" srcId="{842DE423-9088-4582-B195-0257572355DB}" destId="{9C20AD92-BAC6-4C4D-A284-DCCE1B7D24F2}" srcOrd="4" destOrd="0" presId="urn:microsoft.com/office/officeart/2005/8/layout/default"/>
    <dgm:cxn modelId="{9B556BFA-0A4D-4FA6-9E98-44EB126C7144}" type="presParOf" srcId="{842DE423-9088-4582-B195-0257572355DB}" destId="{FB2ED9FE-7B2D-43A6-A0BF-D33AFEC4CC8C}" srcOrd="5" destOrd="0" presId="urn:microsoft.com/office/officeart/2005/8/layout/default"/>
    <dgm:cxn modelId="{94C376E8-BAD5-4D40-8908-75E58077D1E1}" type="presParOf" srcId="{842DE423-9088-4582-B195-0257572355DB}" destId="{CDB5F643-9B3C-44A0-B430-A208A6FA87C4}" srcOrd="6" destOrd="0" presId="urn:microsoft.com/office/officeart/2005/8/layout/default"/>
    <dgm:cxn modelId="{A998442F-2680-4B3F-B532-F463B46DD383}" type="presParOf" srcId="{842DE423-9088-4582-B195-0257572355DB}" destId="{1F63ECB5-C3A4-4D41-AC09-E7FD75B20AD0}" srcOrd="7" destOrd="0" presId="urn:microsoft.com/office/officeart/2005/8/layout/default"/>
    <dgm:cxn modelId="{FC97502C-A3E0-4CC9-AA8D-5219E6D9A600}" type="presParOf" srcId="{842DE423-9088-4582-B195-0257572355DB}" destId="{111C5AE4-4CAA-4A41-80EC-99284003B1ED}"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C20924DF-217C-422F-8503-A0413A04C4D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C1D9B011-B63C-4360-8E0C-92510E8046C2}">
      <dgm:prSet/>
      <dgm:spPr/>
      <dgm:t>
        <a:bodyPr/>
        <a:lstStyle/>
        <a:p>
          <a:r>
            <a:rPr lang="tr-TR" b="1" dirty="0" err="1" smtClean="0"/>
            <a:t>Fenolik</a:t>
          </a:r>
          <a:r>
            <a:rPr lang="tr-TR" b="1" dirty="0" smtClean="0"/>
            <a:t> asitler </a:t>
          </a:r>
          <a:r>
            <a:rPr lang="tr-TR" dirty="0" smtClean="0"/>
            <a:t>antioksidan özelliği gösterir, kalp hastalıkları ve kansere karşı korur.</a:t>
          </a:r>
          <a:endParaRPr lang="tr-TR" dirty="0"/>
        </a:p>
      </dgm:t>
    </dgm:pt>
    <dgm:pt modelId="{EF6BE6C1-8647-4014-B139-7222CB18EFE1}" type="parTrans" cxnId="{D4CFF986-FE31-457F-90D7-D9001AA056B1}">
      <dgm:prSet/>
      <dgm:spPr/>
      <dgm:t>
        <a:bodyPr/>
        <a:lstStyle/>
        <a:p>
          <a:endParaRPr lang="tr-TR"/>
        </a:p>
      </dgm:t>
    </dgm:pt>
    <dgm:pt modelId="{2B9A2460-3539-433D-8DA7-D8BEC8F8DD95}" type="sibTrans" cxnId="{D4CFF986-FE31-457F-90D7-D9001AA056B1}">
      <dgm:prSet/>
      <dgm:spPr/>
      <dgm:t>
        <a:bodyPr/>
        <a:lstStyle/>
        <a:p>
          <a:endParaRPr lang="tr-TR"/>
        </a:p>
      </dgm:t>
    </dgm:pt>
    <dgm:pt modelId="{924C28FE-A6B6-4C43-B589-78C3E993BC7F}">
      <dgm:prSet/>
      <dgm:spPr/>
      <dgm:t>
        <a:bodyPr/>
        <a:lstStyle/>
        <a:p>
          <a:r>
            <a:rPr lang="tr-TR" b="1" dirty="0" smtClean="0"/>
            <a:t>Lignin </a:t>
          </a:r>
          <a:r>
            <a:rPr lang="tr-TR" dirty="0" smtClean="0"/>
            <a:t>kalp hastalıklarını ve bazı kanserleri önlemede etkilidir, kandaki kolesterol ve LDL seviyesini düşürür.</a:t>
          </a:r>
          <a:endParaRPr lang="tr-TR" dirty="0"/>
        </a:p>
      </dgm:t>
    </dgm:pt>
    <dgm:pt modelId="{098BBDBB-2356-4D96-91E5-2740CE9DC42D}" type="parTrans" cxnId="{E9436B53-C414-4E7F-A229-8CD5598057E6}">
      <dgm:prSet/>
      <dgm:spPr/>
      <dgm:t>
        <a:bodyPr/>
        <a:lstStyle/>
        <a:p>
          <a:endParaRPr lang="tr-TR"/>
        </a:p>
      </dgm:t>
    </dgm:pt>
    <dgm:pt modelId="{F86A0AFB-C085-4530-9714-6C7EBCA4D9E1}" type="sibTrans" cxnId="{E9436B53-C414-4E7F-A229-8CD5598057E6}">
      <dgm:prSet/>
      <dgm:spPr/>
      <dgm:t>
        <a:bodyPr/>
        <a:lstStyle/>
        <a:p>
          <a:endParaRPr lang="tr-TR"/>
        </a:p>
      </dgm:t>
    </dgm:pt>
    <dgm:pt modelId="{10468607-1AA6-493A-A3F3-727ADA6E7D3F}">
      <dgm:prSet/>
      <dgm:spPr/>
      <dgm:t>
        <a:bodyPr/>
        <a:lstStyle/>
        <a:p>
          <a:r>
            <a:rPr lang="tr-TR" b="1" dirty="0" err="1" smtClean="0"/>
            <a:t>Arginin</a:t>
          </a:r>
          <a:r>
            <a:rPr lang="tr-TR" dirty="0" smtClean="0"/>
            <a:t> de kalp sağlığı için oldukça önemlidir.</a:t>
          </a:r>
          <a:endParaRPr lang="tr-TR" dirty="0"/>
        </a:p>
      </dgm:t>
    </dgm:pt>
    <dgm:pt modelId="{707A2028-468A-4109-BD31-B3B34F5B8B26}" type="parTrans" cxnId="{6D80FBB8-F576-4660-A0AB-28477A20B42E}">
      <dgm:prSet/>
      <dgm:spPr/>
      <dgm:t>
        <a:bodyPr/>
        <a:lstStyle/>
        <a:p>
          <a:endParaRPr lang="tr-TR"/>
        </a:p>
      </dgm:t>
    </dgm:pt>
    <dgm:pt modelId="{F53B9178-6B6D-42EC-88A5-0C8F56AD408F}" type="sibTrans" cxnId="{6D80FBB8-F576-4660-A0AB-28477A20B42E}">
      <dgm:prSet/>
      <dgm:spPr/>
      <dgm:t>
        <a:bodyPr/>
        <a:lstStyle/>
        <a:p>
          <a:endParaRPr lang="tr-TR"/>
        </a:p>
      </dgm:t>
    </dgm:pt>
    <dgm:pt modelId="{DE11CBC0-4245-4D54-863F-AA4335653E7E}">
      <dgm:prSet/>
      <dgm:spPr/>
      <dgm:t>
        <a:bodyPr/>
        <a:lstStyle/>
        <a:p>
          <a:r>
            <a:rPr lang="sv-SE" b="1" dirty="0" smtClean="0"/>
            <a:t>Kolin</a:t>
          </a:r>
          <a:r>
            <a:rPr lang="sv-SE" dirty="0" smtClean="0"/>
            <a:t> hafıza ve kavramada önemli rol oynar </a:t>
          </a:r>
          <a:endParaRPr lang="sv-SE" dirty="0"/>
        </a:p>
      </dgm:t>
    </dgm:pt>
    <dgm:pt modelId="{10C6F3E0-A967-4E8D-81BB-A0EA54319943}" type="parTrans" cxnId="{779BE8B7-9241-4637-AA19-97D1830B33EB}">
      <dgm:prSet/>
      <dgm:spPr/>
      <dgm:t>
        <a:bodyPr/>
        <a:lstStyle/>
        <a:p>
          <a:endParaRPr lang="tr-TR"/>
        </a:p>
      </dgm:t>
    </dgm:pt>
    <dgm:pt modelId="{91CB438D-7B20-42E8-82B7-1EF7480DE85C}" type="sibTrans" cxnId="{779BE8B7-9241-4637-AA19-97D1830B33EB}">
      <dgm:prSet/>
      <dgm:spPr/>
      <dgm:t>
        <a:bodyPr/>
        <a:lstStyle/>
        <a:p>
          <a:endParaRPr lang="tr-TR"/>
        </a:p>
      </dgm:t>
    </dgm:pt>
    <dgm:pt modelId="{DEC11F9F-73AA-4FD2-9973-7334D0F2011B}" type="pres">
      <dgm:prSet presAssocID="{C20924DF-217C-422F-8503-A0413A04C4D6}" presName="linear" presStyleCnt="0">
        <dgm:presLayoutVars>
          <dgm:animLvl val="lvl"/>
          <dgm:resizeHandles val="exact"/>
        </dgm:presLayoutVars>
      </dgm:prSet>
      <dgm:spPr/>
      <dgm:t>
        <a:bodyPr/>
        <a:lstStyle/>
        <a:p>
          <a:endParaRPr lang="tr-TR"/>
        </a:p>
      </dgm:t>
    </dgm:pt>
    <dgm:pt modelId="{193524E8-A2F4-4445-9D95-F57CA241D8B0}" type="pres">
      <dgm:prSet presAssocID="{924C28FE-A6B6-4C43-B589-78C3E993BC7F}" presName="parentText" presStyleLbl="node1" presStyleIdx="0" presStyleCnt="4">
        <dgm:presLayoutVars>
          <dgm:chMax val="0"/>
          <dgm:bulletEnabled val="1"/>
        </dgm:presLayoutVars>
      </dgm:prSet>
      <dgm:spPr/>
      <dgm:t>
        <a:bodyPr/>
        <a:lstStyle/>
        <a:p>
          <a:endParaRPr lang="tr-TR"/>
        </a:p>
      </dgm:t>
    </dgm:pt>
    <dgm:pt modelId="{3A6C819B-CECC-4BF3-9A2C-7AE0062DBFFF}" type="pres">
      <dgm:prSet presAssocID="{F86A0AFB-C085-4530-9714-6C7EBCA4D9E1}" presName="spacer" presStyleCnt="0"/>
      <dgm:spPr/>
    </dgm:pt>
    <dgm:pt modelId="{A7752526-DF13-4F8A-B1FB-6EC7B18E0CBE}" type="pres">
      <dgm:prSet presAssocID="{C1D9B011-B63C-4360-8E0C-92510E8046C2}" presName="parentText" presStyleLbl="node1" presStyleIdx="1" presStyleCnt="4">
        <dgm:presLayoutVars>
          <dgm:chMax val="0"/>
          <dgm:bulletEnabled val="1"/>
        </dgm:presLayoutVars>
      </dgm:prSet>
      <dgm:spPr/>
      <dgm:t>
        <a:bodyPr/>
        <a:lstStyle/>
        <a:p>
          <a:endParaRPr lang="tr-TR"/>
        </a:p>
      </dgm:t>
    </dgm:pt>
    <dgm:pt modelId="{CF040EAE-79B1-44CC-8B81-E2EF2C71D50C}" type="pres">
      <dgm:prSet presAssocID="{2B9A2460-3539-433D-8DA7-D8BEC8F8DD95}" presName="spacer" presStyleCnt="0"/>
      <dgm:spPr/>
    </dgm:pt>
    <dgm:pt modelId="{F0A13390-7397-414F-ABCF-309126BE2EB4}" type="pres">
      <dgm:prSet presAssocID="{DE11CBC0-4245-4D54-863F-AA4335653E7E}" presName="parentText" presStyleLbl="node1" presStyleIdx="2" presStyleCnt="4">
        <dgm:presLayoutVars>
          <dgm:chMax val="0"/>
          <dgm:bulletEnabled val="1"/>
        </dgm:presLayoutVars>
      </dgm:prSet>
      <dgm:spPr/>
      <dgm:t>
        <a:bodyPr/>
        <a:lstStyle/>
        <a:p>
          <a:endParaRPr lang="tr-TR"/>
        </a:p>
      </dgm:t>
    </dgm:pt>
    <dgm:pt modelId="{BB674395-86CC-4E40-BABA-454B014B77FD}" type="pres">
      <dgm:prSet presAssocID="{91CB438D-7B20-42E8-82B7-1EF7480DE85C}" presName="spacer" presStyleCnt="0"/>
      <dgm:spPr/>
    </dgm:pt>
    <dgm:pt modelId="{75F5270B-E810-45DD-BDEF-F996A5C26FCD}" type="pres">
      <dgm:prSet presAssocID="{10468607-1AA6-493A-A3F3-727ADA6E7D3F}" presName="parentText" presStyleLbl="node1" presStyleIdx="3" presStyleCnt="4">
        <dgm:presLayoutVars>
          <dgm:chMax val="0"/>
          <dgm:bulletEnabled val="1"/>
        </dgm:presLayoutVars>
      </dgm:prSet>
      <dgm:spPr/>
      <dgm:t>
        <a:bodyPr/>
        <a:lstStyle/>
        <a:p>
          <a:endParaRPr lang="tr-TR"/>
        </a:p>
      </dgm:t>
    </dgm:pt>
  </dgm:ptLst>
  <dgm:cxnLst>
    <dgm:cxn modelId="{B1661B89-AD75-4039-A6FD-164EA2B5A6BA}" type="presOf" srcId="{924C28FE-A6B6-4C43-B589-78C3E993BC7F}" destId="{193524E8-A2F4-4445-9D95-F57CA241D8B0}" srcOrd="0" destOrd="0" presId="urn:microsoft.com/office/officeart/2005/8/layout/vList2"/>
    <dgm:cxn modelId="{D4CFF986-FE31-457F-90D7-D9001AA056B1}" srcId="{C20924DF-217C-422F-8503-A0413A04C4D6}" destId="{C1D9B011-B63C-4360-8E0C-92510E8046C2}" srcOrd="1" destOrd="0" parTransId="{EF6BE6C1-8647-4014-B139-7222CB18EFE1}" sibTransId="{2B9A2460-3539-433D-8DA7-D8BEC8F8DD95}"/>
    <dgm:cxn modelId="{18EAF64E-6679-4799-8C6E-EA8BE8A88C03}" type="presOf" srcId="{C20924DF-217C-422F-8503-A0413A04C4D6}" destId="{DEC11F9F-73AA-4FD2-9973-7334D0F2011B}" srcOrd="0" destOrd="0" presId="urn:microsoft.com/office/officeart/2005/8/layout/vList2"/>
    <dgm:cxn modelId="{DBDC3C1C-CC1D-4C7A-AC25-DBB58A3AEB08}" type="presOf" srcId="{DE11CBC0-4245-4D54-863F-AA4335653E7E}" destId="{F0A13390-7397-414F-ABCF-309126BE2EB4}" srcOrd="0" destOrd="0" presId="urn:microsoft.com/office/officeart/2005/8/layout/vList2"/>
    <dgm:cxn modelId="{E9436B53-C414-4E7F-A229-8CD5598057E6}" srcId="{C20924DF-217C-422F-8503-A0413A04C4D6}" destId="{924C28FE-A6B6-4C43-B589-78C3E993BC7F}" srcOrd="0" destOrd="0" parTransId="{098BBDBB-2356-4D96-91E5-2740CE9DC42D}" sibTransId="{F86A0AFB-C085-4530-9714-6C7EBCA4D9E1}"/>
    <dgm:cxn modelId="{779BE8B7-9241-4637-AA19-97D1830B33EB}" srcId="{C20924DF-217C-422F-8503-A0413A04C4D6}" destId="{DE11CBC0-4245-4D54-863F-AA4335653E7E}" srcOrd="2" destOrd="0" parTransId="{10C6F3E0-A967-4E8D-81BB-A0EA54319943}" sibTransId="{91CB438D-7B20-42E8-82B7-1EF7480DE85C}"/>
    <dgm:cxn modelId="{DAB986B4-BE9C-4631-ADA8-F9D13911648B}" type="presOf" srcId="{10468607-1AA6-493A-A3F3-727ADA6E7D3F}" destId="{75F5270B-E810-45DD-BDEF-F996A5C26FCD}" srcOrd="0" destOrd="0" presId="urn:microsoft.com/office/officeart/2005/8/layout/vList2"/>
    <dgm:cxn modelId="{6D80FBB8-F576-4660-A0AB-28477A20B42E}" srcId="{C20924DF-217C-422F-8503-A0413A04C4D6}" destId="{10468607-1AA6-493A-A3F3-727ADA6E7D3F}" srcOrd="3" destOrd="0" parTransId="{707A2028-468A-4109-BD31-B3B34F5B8B26}" sibTransId="{F53B9178-6B6D-42EC-88A5-0C8F56AD408F}"/>
    <dgm:cxn modelId="{CBE147D7-B83C-4777-8C88-6B2DF4B82FB1}" type="presOf" srcId="{C1D9B011-B63C-4360-8E0C-92510E8046C2}" destId="{A7752526-DF13-4F8A-B1FB-6EC7B18E0CBE}" srcOrd="0" destOrd="0" presId="urn:microsoft.com/office/officeart/2005/8/layout/vList2"/>
    <dgm:cxn modelId="{5CB77EDB-8BD2-4BF4-BBE9-F9819E50337C}" type="presParOf" srcId="{DEC11F9F-73AA-4FD2-9973-7334D0F2011B}" destId="{193524E8-A2F4-4445-9D95-F57CA241D8B0}" srcOrd="0" destOrd="0" presId="urn:microsoft.com/office/officeart/2005/8/layout/vList2"/>
    <dgm:cxn modelId="{768A4B1B-D359-4D26-A62B-6C7DE315912D}" type="presParOf" srcId="{DEC11F9F-73AA-4FD2-9973-7334D0F2011B}" destId="{3A6C819B-CECC-4BF3-9A2C-7AE0062DBFFF}" srcOrd="1" destOrd="0" presId="urn:microsoft.com/office/officeart/2005/8/layout/vList2"/>
    <dgm:cxn modelId="{34B45466-D2BA-44F7-92E3-CBF6DC525AE5}" type="presParOf" srcId="{DEC11F9F-73AA-4FD2-9973-7334D0F2011B}" destId="{A7752526-DF13-4F8A-B1FB-6EC7B18E0CBE}" srcOrd="2" destOrd="0" presId="urn:microsoft.com/office/officeart/2005/8/layout/vList2"/>
    <dgm:cxn modelId="{C47FB9B9-29E6-4409-88E8-B4542BEC0452}" type="presParOf" srcId="{DEC11F9F-73AA-4FD2-9973-7334D0F2011B}" destId="{CF040EAE-79B1-44CC-8B81-E2EF2C71D50C}" srcOrd="3" destOrd="0" presId="urn:microsoft.com/office/officeart/2005/8/layout/vList2"/>
    <dgm:cxn modelId="{C8222BAB-7229-42FB-ACDA-932E7A60A676}" type="presParOf" srcId="{DEC11F9F-73AA-4FD2-9973-7334D0F2011B}" destId="{F0A13390-7397-414F-ABCF-309126BE2EB4}" srcOrd="4" destOrd="0" presId="urn:microsoft.com/office/officeart/2005/8/layout/vList2"/>
    <dgm:cxn modelId="{36150B51-FCC6-47D8-8886-3A782FCF04DA}" type="presParOf" srcId="{DEC11F9F-73AA-4FD2-9973-7334D0F2011B}" destId="{BB674395-86CC-4E40-BABA-454B014B77FD}" srcOrd="5" destOrd="0" presId="urn:microsoft.com/office/officeart/2005/8/layout/vList2"/>
    <dgm:cxn modelId="{C390CE28-CEF1-40C7-ADDA-6127C2B4EDF8}" type="presParOf" srcId="{DEC11F9F-73AA-4FD2-9973-7334D0F2011B}" destId="{75F5270B-E810-45DD-BDEF-F996A5C26FCD}" srcOrd="6"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BF33BA26-C35F-4516-A9F0-E2051F168F3B}" type="doc">
      <dgm:prSet loTypeId="urn:microsoft.com/office/officeart/2005/8/layout/arrow1" loCatId="relationship" qsTypeId="urn:microsoft.com/office/officeart/2005/8/quickstyle/simple1" qsCatId="simple" csTypeId="urn:microsoft.com/office/officeart/2005/8/colors/colorful1" csCatId="colorful" phldr="1"/>
      <dgm:spPr/>
      <dgm:t>
        <a:bodyPr/>
        <a:lstStyle/>
        <a:p>
          <a:endParaRPr lang="tr-TR"/>
        </a:p>
      </dgm:t>
    </dgm:pt>
    <dgm:pt modelId="{5B605E2F-211E-431D-925C-AFF90575FE63}">
      <dgm:prSet phldrT="[Metin]"/>
      <dgm:spPr/>
      <dgm:t>
        <a:bodyPr/>
        <a:lstStyle/>
        <a:p>
          <a:r>
            <a:rPr lang="tr-TR" dirty="0" smtClean="0"/>
            <a:t>YAĞLI TOHUMLAR</a:t>
          </a:r>
          <a:endParaRPr lang="tr-TR" dirty="0"/>
        </a:p>
      </dgm:t>
    </dgm:pt>
    <dgm:pt modelId="{595A9C15-D592-4E4B-8B29-B9EA9B00EA2B}" type="parTrans" cxnId="{7B780BC3-DA41-4627-898C-4BF0DA8AA26C}">
      <dgm:prSet/>
      <dgm:spPr/>
      <dgm:t>
        <a:bodyPr/>
        <a:lstStyle/>
        <a:p>
          <a:endParaRPr lang="tr-TR"/>
        </a:p>
      </dgm:t>
    </dgm:pt>
    <dgm:pt modelId="{644F5541-CF05-4B40-A2FC-311E4C57B499}" type="sibTrans" cxnId="{7B780BC3-DA41-4627-898C-4BF0DA8AA26C}">
      <dgm:prSet/>
      <dgm:spPr/>
      <dgm:t>
        <a:bodyPr/>
        <a:lstStyle/>
        <a:p>
          <a:endParaRPr lang="tr-TR"/>
        </a:p>
      </dgm:t>
    </dgm:pt>
    <dgm:pt modelId="{D942E3F0-3C49-4E21-B5F3-376C929AC71A}">
      <dgm:prSet phldrT="[Metin]"/>
      <dgm:spPr/>
      <dgm:t>
        <a:bodyPr/>
        <a:lstStyle/>
        <a:p>
          <a:r>
            <a:rPr lang="tr-TR" dirty="0" smtClean="0"/>
            <a:t>KURU MEYVELER</a:t>
          </a:r>
          <a:endParaRPr lang="tr-TR" dirty="0"/>
        </a:p>
      </dgm:t>
    </dgm:pt>
    <dgm:pt modelId="{778638F4-4AB6-4591-8C39-761D7A67E038}" type="parTrans" cxnId="{29D85705-D57F-411D-AB82-8E836882FC39}">
      <dgm:prSet/>
      <dgm:spPr/>
      <dgm:t>
        <a:bodyPr/>
        <a:lstStyle/>
        <a:p>
          <a:endParaRPr lang="tr-TR"/>
        </a:p>
      </dgm:t>
    </dgm:pt>
    <dgm:pt modelId="{72C79206-FBF0-42AA-BE9D-FA968912F308}" type="sibTrans" cxnId="{29D85705-D57F-411D-AB82-8E836882FC39}">
      <dgm:prSet/>
      <dgm:spPr/>
      <dgm:t>
        <a:bodyPr/>
        <a:lstStyle/>
        <a:p>
          <a:endParaRPr lang="tr-TR"/>
        </a:p>
      </dgm:t>
    </dgm:pt>
    <dgm:pt modelId="{ED029E0C-B412-4579-B2FA-9C406C51F8A4}" type="pres">
      <dgm:prSet presAssocID="{BF33BA26-C35F-4516-A9F0-E2051F168F3B}" presName="cycle" presStyleCnt="0">
        <dgm:presLayoutVars>
          <dgm:dir/>
          <dgm:resizeHandles val="exact"/>
        </dgm:presLayoutVars>
      </dgm:prSet>
      <dgm:spPr/>
      <dgm:t>
        <a:bodyPr/>
        <a:lstStyle/>
        <a:p>
          <a:endParaRPr lang="tr-TR"/>
        </a:p>
      </dgm:t>
    </dgm:pt>
    <dgm:pt modelId="{009BC161-D5B1-4610-9E6A-FF210B14A70C}" type="pres">
      <dgm:prSet presAssocID="{5B605E2F-211E-431D-925C-AFF90575FE63}" presName="arrow" presStyleLbl="node1" presStyleIdx="0" presStyleCnt="2" custScaleY="87722" custRadScaleRad="99378" custRadScaleInc="3974">
        <dgm:presLayoutVars>
          <dgm:bulletEnabled val="1"/>
        </dgm:presLayoutVars>
      </dgm:prSet>
      <dgm:spPr/>
      <dgm:t>
        <a:bodyPr/>
        <a:lstStyle/>
        <a:p>
          <a:endParaRPr lang="tr-TR"/>
        </a:p>
      </dgm:t>
    </dgm:pt>
    <dgm:pt modelId="{7B68CCD0-948D-405E-A954-4BE4380D50F2}" type="pres">
      <dgm:prSet presAssocID="{D942E3F0-3C49-4E21-B5F3-376C929AC71A}" presName="arrow" presStyleLbl="node1" presStyleIdx="1" presStyleCnt="2" custScaleY="92639" custRadScaleRad="96215" custRadScaleInc="-4105">
        <dgm:presLayoutVars>
          <dgm:bulletEnabled val="1"/>
        </dgm:presLayoutVars>
      </dgm:prSet>
      <dgm:spPr/>
      <dgm:t>
        <a:bodyPr/>
        <a:lstStyle/>
        <a:p>
          <a:endParaRPr lang="tr-TR"/>
        </a:p>
      </dgm:t>
    </dgm:pt>
  </dgm:ptLst>
  <dgm:cxnLst>
    <dgm:cxn modelId="{29D85705-D57F-411D-AB82-8E836882FC39}" srcId="{BF33BA26-C35F-4516-A9F0-E2051F168F3B}" destId="{D942E3F0-3C49-4E21-B5F3-376C929AC71A}" srcOrd="1" destOrd="0" parTransId="{778638F4-4AB6-4591-8C39-761D7A67E038}" sibTransId="{72C79206-FBF0-42AA-BE9D-FA968912F308}"/>
    <dgm:cxn modelId="{7B780BC3-DA41-4627-898C-4BF0DA8AA26C}" srcId="{BF33BA26-C35F-4516-A9F0-E2051F168F3B}" destId="{5B605E2F-211E-431D-925C-AFF90575FE63}" srcOrd="0" destOrd="0" parTransId="{595A9C15-D592-4E4B-8B29-B9EA9B00EA2B}" sibTransId="{644F5541-CF05-4B40-A2FC-311E4C57B499}"/>
    <dgm:cxn modelId="{370806B4-1A80-48D3-966D-5EE5BD24A0C5}" type="presOf" srcId="{BF33BA26-C35F-4516-A9F0-E2051F168F3B}" destId="{ED029E0C-B412-4579-B2FA-9C406C51F8A4}" srcOrd="0" destOrd="0" presId="urn:microsoft.com/office/officeart/2005/8/layout/arrow1"/>
    <dgm:cxn modelId="{4A1F3346-0994-4691-850E-2C04A2480DD0}" type="presOf" srcId="{D942E3F0-3C49-4E21-B5F3-376C929AC71A}" destId="{7B68CCD0-948D-405E-A954-4BE4380D50F2}" srcOrd="0" destOrd="0" presId="urn:microsoft.com/office/officeart/2005/8/layout/arrow1"/>
    <dgm:cxn modelId="{3F571E21-ED46-4A06-9BAC-5E0DDB00E99A}" type="presOf" srcId="{5B605E2F-211E-431D-925C-AFF90575FE63}" destId="{009BC161-D5B1-4610-9E6A-FF210B14A70C}" srcOrd="0" destOrd="0" presId="urn:microsoft.com/office/officeart/2005/8/layout/arrow1"/>
    <dgm:cxn modelId="{331D3563-F413-404D-BC6A-7D906055272B}" type="presParOf" srcId="{ED029E0C-B412-4579-B2FA-9C406C51F8A4}" destId="{009BC161-D5B1-4610-9E6A-FF210B14A70C}" srcOrd="0" destOrd="0" presId="urn:microsoft.com/office/officeart/2005/8/layout/arrow1"/>
    <dgm:cxn modelId="{FE70FC3B-092F-407C-83CE-DF1CF2D55CB1}" type="presParOf" srcId="{ED029E0C-B412-4579-B2FA-9C406C51F8A4}" destId="{7B68CCD0-948D-405E-A954-4BE4380D50F2}" srcOrd="1" destOrd="0" presId="urn:microsoft.com/office/officeart/2005/8/layout/arrow1"/>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8D79A-D4CC-4F8F-BBA0-C6258A52A1B3}" type="datetimeFigureOut">
              <a:rPr lang="tr-TR" smtClean="0"/>
              <a:pPr/>
              <a:t>17.03.2012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9932-C277-42BD-A222-0C709A7E4C9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17.03.2012</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17.03.2012</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17.03.2012</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17.03.2012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17.03.2012</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17.03.2012</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haber.mynet.com/kuru-meyvelerin-faydalari-599340-foto-analiz-2"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imgres?imgurl=http://health-care-blog.com/wp-content/uploads/2010/06/dried-fruits.jpg&amp;imgrefurl=http://health-care-blog.com/?p=9&amp;usg=__EcuQDVnfB1yJ7VSIjRlxeFJpVLQ=&amp;h=300&amp;w=300&amp;sz=23&amp;hl=tr&amp;start=9&amp;sig2=jaAeu0asisBkev_mhYO5ng&amp;zoom=1&amp;tbnid=WVhkRFEIRKcpsM:&amp;tbnh=116&amp;tbnw=116&amp;ei=gdg7T8DAO4fM0QWkvuFs&amp;prev=/search?q=dried+fruits&amp;um=1&amp;hl=tr&amp;sa=N&amp;gbv=2&amp;tbm=isch&amp;um=1&amp;itbs=1"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tr/imgres?imgurl=http://fruitsstar.com/images/fancy-peaches.jpg&amp;imgrefurl=http://www.fruitsstar.com/&amp;usg=__nKi--VLhZrhBfxtGdAPHMw5a00A=&amp;h=480&amp;w=640&amp;sz=60&amp;hl=tr&amp;start=12&amp;sig2=sQC0iz6o1lj3UvMiuqI-gQ&amp;zoom=1&amp;tbnid=DeINdy_XLLUC9M:&amp;tbnh=103&amp;tbnw=137&amp;ei=gdg7T8DAO4fM0QWkvuFs&amp;prev=/search?q=dried+fruits&amp;um=1&amp;hl=tr&amp;sa=N&amp;gbv=2&amp;tbm=isch&amp;um=1&amp;itbs=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tr/imgres?imgurl=http://www.traina.com/sites/default/files/images/mixed-dried-fruit_2.jpg&amp;imgrefurl=http://www.traina.com/shop/dried-fruit-mixes&amp;usg=__08AYfBvQI_o5LjAobixkTtbtE5Q=&amp;h=211&amp;w=235&amp;sz=9&amp;hl=tr&amp;start=83&amp;sig2=ZurkGvMhSm4xvISKVbsUhQ&amp;zoom=1&amp;tbnid=Ztcmsii6PJ5VQM:&amp;tbnh=98&amp;tbnw=109&amp;ei=c907T9a3AuiQ0AXGlO1s&amp;prev=/search?q=dried+fruits&amp;start=63&amp;um=1&amp;hl=tr&amp;sa=N&amp;gbv=2&amp;tbm=isch&amp;um=1&amp;itbs=1"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abah.com.tr/fotohaber/saglik/kuru-meyvelerin-faydalari?tc=17&amp;page=6&amp;albumId=3807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abah.com.tr/fotohaber/saglik/kuru-meyvelerin-faydalari?tc=17&amp;page=7&amp;albumId=3807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abah.com.tr/fotohaber/saglik/kuru-meyvelerin-faydalari?tc=17&amp;page=14&amp;albumId=3807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sabah.com.tr/fotohaber/saglik/kuru-meyvelerin-faydalari?tc=17&amp;page=15&amp;albumId=3807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sabah.com.tr/fotohaber/sagli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imgres?imgurl=http://www.marlerblog.com/uploads/image/mixed_nuts.jpg&amp;imgrefurl=http://www.marlerblog.com/case-news/nut-recalls-unrelated-to-foodborne-illness-outbreaks-since-2004/&amp;usg=__p-yXdQvqfW1GK3hjo3O2XYAI3zs=&amp;h=413&amp;w=413&amp;sz=82&amp;hl=tr&amp;start=6&amp;sig2=0K3z1sn3OxfVV5gkK0Kkow&amp;zoom=1&amp;tbnid=eJ9R0tC3cOeIHM:&amp;tbnh=125&amp;tbnw=125&amp;ei=HLY7T4-rE5Sk0AWG1fhs&amp;prev=/search?q=nut&amp;um=1&amp;hl=tr&amp;sa=N&amp;gbv=2&amp;tbm=isch&amp;um=1&amp;itbs=1"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tr/imgres?imgurl=http://kenaigino.files.wordpress.com/2011/08/nut.png&amp;imgrefurl=http://kenaigino.wordpress.com/2011/08/22/kacang-nut/&amp;usg=__icRn0WVyyeMOUkZF3EBg5WmlOy4=&amp;h=482&amp;w=600&amp;sz=30&amp;hl=tr&amp;start=8&amp;sig2=plNO2ASrD29-_XqKpSLeCA&amp;zoom=1&amp;tbnid=3uog9tMFagpGEM:&amp;tbnh=108&amp;tbnw=135&amp;ei=HLY7T4-rE5Sk0AWG1fhs&amp;prev=/search?q=nut&amp;um=1&amp;hl=tr&amp;sa=N&amp;gbv=2&amp;tbm=isch&amp;um=1&amp;itbs=1"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hyperlink" Target="http://www.google.com.tr/imgres?imgurl=http://i.milliyet.com.tr/GazeteHaberIciResim/2011/03/29/fft16_mf1236633.Jpeg&amp;imgrefurl=http://kisiselbakim.milliyet.com.tr/gunde-bir-avuc-ceviz-/kisiselbeslenmevediyet/haberdetay/29.03.2011/1370478/default.htm&amp;usg=__D70HNdd6Fh74Z6yG_-jX5uzsfcw=&amp;h=286&amp;w=298&amp;sz=39&amp;hl=tr&amp;start=18&amp;sig2=7y3eYVBYid4a4hes9jexsA&amp;zoom=1&amp;tbnid=Y-FG6c2o778GHM:&amp;tbnh=111&amp;tbnw=116&amp;ei=dro7T-yTBbO10QXuh6Rs&amp;prev=/search?q=nutS&amp;um=1&amp;hl=tr&amp;sa=X&amp;gbv=2&amp;tbm=isch&amp;um=1&amp;itbs=1"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imgres?imgurl=http://www.healthtipslive.com/wp-content/uploads/2011/04/Benefits-of-nuts.jpg&amp;imgrefurl=http://www.healthtipslive.com/2011/04/02/benefits-of-nuts/&amp;usg=__qtbEJTF9Xv-t0aYFm21uv3-lk_Q=&amp;h=340&amp;w=400&amp;sz=16&amp;hl=tr&amp;start=17&amp;sig2=tT7ns4HxCvMu0WOzEQm3cQ&amp;zoom=1&amp;tbnid=0LuCsgDzkKnDUM:&amp;tbnh=105&amp;tbnw=124&amp;ei=dro7T-yTBbO10QXuh6Rs&amp;prev=/search?q=nutS&amp;um=1&amp;hl=tr&amp;sa=X&amp;gbv=2&amp;tbm=isch&amp;um=1&amp;itbs=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500562" y="285728"/>
            <a:ext cx="4286280" cy="3929090"/>
          </a:xfrm>
        </p:spPr>
        <p:txBody>
          <a:bodyPr>
            <a:normAutofit/>
          </a:bodyPr>
          <a:lstStyle/>
          <a:p>
            <a:r>
              <a:rPr lang="tr-TR" dirty="0" err="1" smtClean="0"/>
              <a:t>Kuruyemİşler</a:t>
            </a:r>
            <a:r>
              <a:rPr lang="tr-TR" dirty="0" smtClean="0"/>
              <a:t> </a:t>
            </a:r>
            <a:br>
              <a:rPr lang="tr-TR" dirty="0" smtClean="0"/>
            </a:br>
            <a:r>
              <a:rPr lang="tr-TR" dirty="0" smtClean="0"/>
              <a:t>         ve</a:t>
            </a:r>
            <a:br>
              <a:rPr lang="tr-TR" dirty="0" smtClean="0"/>
            </a:br>
            <a:r>
              <a:rPr lang="tr-TR" dirty="0" smtClean="0"/>
              <a:t>     önemİ</a:t>
            </a:r>
            <a:endParaRPr lang="tr-TR" dirty="0"/>
          </a:p>
        </p:txBody>
      </p:sp>
      <p:sp>
        <p:nvSpPr>
          <p:cNvPr id="3" name="2 Alt Başlık"/>
          <p:cNvSpPr>
            <a:spLocks noGrp="1"/>
          </p:cNvSpPr>
          <p:nvPr>
            <p:ph type="subTitle" idx="1"/>
          </p:nvPr>
        </p:nvSpPr>
        <p:spPr>
          <a:xfrm rot="10800000" flipV="1">
            <a:off x="6357950" y="5500702"/>
            <a:ext cx="2643206" cy="1143008"/>
          </a:xfrm>
        </p:spPr>
        <p:txBody>
          <a:bodyPr>
            <a:normAutofit/>
          </a:bodyPr>
          <a:lstStyle/>
          <a:p>
            <a:r>
              <a:rPr lang="tr-TR" dirty="0" smtClean="0"/>
              <a:t>                                                                                     P.TAYLAN KÜMELİ  </a:t>
            </a:r>
            <a:endParaRPr lang="tr-TR" dirty="0"/>
          </a:p>
        </p:txBody>
      </p:sp>
      <p:pic>
        <p:nvPicPr>
          <p:cNvPr id="1028" name="Picture 4" descr="http://a6.sphotos.ak.fbcdn.net/hphotos-ak-ash4/423042_380352418658242_100000504612244_1559541_1330947031_n.jpg"/>
          <p:cNvPicPr>
            <a:picLocks noChangeAspect="1" noChangeArrowheads="1"/>
          </p:cNvPicPr>
          <p:nvPr/>
        </p:nvPicPr>
        <p:blipFill>
          <a:blip r:embed="rId2"/>
          <a:srcRect/>
          <a:stretch>
            <a:fillRect/>
          </a:stretch>
        </p:blipFill>
        <p:spPr bwMode="auto">
          <a:xfrm>
            <a:off x="142844" y="357166"/>
            <a:ext cx="3953646" cy="50006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smtClean="0"/>
          </a:p>
          <a:p>
            <a:r>
              <a:rPr lang="tr-TR" b="1" dirty="0" smtClean="0">
                <a:solidFill>
                  <a:schemeClr val="bg2">
                    <a:lumMod val="10000"/>
                  </a:schemeClr>
                </a:solidFill>
              </a:rPr>
              <a:t>Yağlı tohumlar bitkisel kaynaklı besinler olup, enerji içerikleri yüksektir.</a:t>
            </a:r>
          </a:p>
          <a:p>
            <a:endParaRPr lang="tr-TR" dirty="0" smtClean="0">
              <a:solidFill>
                <a:schemeClr val="bg2">
                  <a:lumMod val="10000"/>
                </a:schemeClr>
              </a:solidFill>
            </a:endParaRPr>
          </a:p>
          <a:p>
            <a:endParaRPr lang="tr-TR" dirty="0" smtClean="0">
              <a:solidFill>
                <a:schemeClr val="bg2">
                  <a:lumMod val="10000"/>
                </a:schemeClr>
              </a:solidFill>
            </a:endParaRPr>
          </a:p>
          <a:p>
            <a:r>
              <a:rPr lang="tr-TR" dirty="0" smtClean="0">
                <a:solidFill>
                  <a:schemeClr val="bg2">
                    <a:lumMod val="10000"/>
                  </a:schemeClr>
                </a:solidFill>
              </a:rPr>
              <a:t> </a:t>
            </a:r>
            <a:r>
              <a:rPr lang="tr-TR" b="1" dirty="0" smtClean="0">
                <a:solidFill>
                  <a:schemeClr val="bg2">
                    <a:lumMod val="10000"/>
                  </a:schemeClr>
                </a:solidFill>
              </a:rPr>
              <a:t>Yağlı tohumlar, diyette çeşitlilik sağlamaları açısından günlük önerilen miktarlarda tüketilmelidir.</a:t>
            </a:r>
            <a:endParaRPr lang="tr-TR" b="1" dirty="0">
              <a:solidFill>
                <a:schemeClr val="bg2">
                  <a:lumMod val="10000"/>
                </a:schemeClr>
              </a:solidFill>
            </a:endParaRPr>
          </a:p>
        </p:txBody>
      </p:sp>
      <p:pic>
        <p:nvPicPr>
          <p:cNvPr id="44034" name="Picture 2" descr="http://images.saglikbilgisi.gen.tr/img/kuruyemis.jpg"/>
          <p:cNvPicPr>
            <a:picLocks noChangeAspect="1" noChangeArrowheads="1"/>
          </p:cNvPicPr>
          <p:nvPr/>
        </p:nvPicPr>
        <p:blipFill>
          <a:blip r:embed="rId2"/>
          <a:srcRect/>
          <a:stretch>
            <a:fillRect/>
          </a:stretch>
        </p:blipFill>
        <p:spPr bwMode="auto">
          <a:xfrm>
            <a:off x="3357554" y="214290"/>
            <a:ext cx="2428860" cy="16332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Enerji ve Besin Öğelerinin Vücut </a:t>
            </a:r>
            <a:br>
              <a:rPr lang="tr-TR" b="1" dirty="0" smtClean="0"/>
            </a:br>
            <a:r>
              <a:rPr lang="tr-TR" b="1" dirty="0" smtClean="0"/>
              <a:t>Çalışmasındaki İşlevleri</a:t>
            </a:r>
            <a:endParaRPr lang="tr-TR" dirty="0"/>
          </a:p>
        </p:txBody>
      </p:sp>
      <p:sp>
        <p:nvSpPr>
          <p:cNvPr id="3" name="2 İçerik Yer Tutucusu"/>
          <p:cNvSpPr>
            <a:spLocks noGrp="1"/>
          </p:cNvSpPr>
          <p:nvPr>
            <p:ph sz="quarter" idx="1"/>
          </p:nvPr>
        </p:nvSpPr>
        <p:spPr/>
        <p:txBody>
          <a:bodyPr>
            <a:normAutofit lnSpcReduction="10000"/>
          </a:bodyPr>
          <a:lstStyle/>
          <a:p>
            <a:pPr>
              <a:buNone/>
            </a:pPr>
            <a:r>
              <a:rPr lang="tr-TR" b="1" dirty="0" smtClean="0">
                <a:solidFill>
                  <a:schemeClr val="accent2">
                    <a:lumMod val="50000"/>
                  </a:schemeClr>
                </a:solidFill>
              </a:rPr>
              <a:t>Enerji:</a:t>
            </a:r>
          </a:p>
          <a:p>
            <a:r>
              <a:rPr lang="tr-TR" b="1" dirty="0" smtClean="0">
                <a:solidFill>
                  <a:schemeClr val="bg2">
                    <a:lumMod val="10000"/>
                  </a:schemeClr>
                </a:solidFill>
              </a:rPr>
              <a:t>Vücut organlarının çalışabilmesi ve normal ısının sürdürülmesi vücuda alınan besin öğelerinin sağladığı enerji ile olanaklıdır.</a:t>
            </a:r>
          </a:p>
          <a:p>
            <a:endParaRPr lang="tr-TR" b="1" dirty="0" smtClean="0">
              <a:solidFill>
                <a:schemeClr val="bg2">
                  <a:lumMod val="10000"/>
                </a:schemeClr>
              </a:solidFill>
            </a:endParaRPr>
          </a:p>
          <a:p>
            <a:r>
              <a:rPr lang="tr-TR" b="1" dirty="0" smtClean="0">
                <a:solidFill>
                  <a:schemeClr val="bg2">
                    <a:lumMod val="10000"/>
                  </a:schemeClr>
                </a:solidFill>
              </a:rPr>
              <a:t>Her besinin sağladığı enerji miktarı aynı değildir. </a:t>
            </a:r>
          </a:p>
          <a:p>
            <a:endParaRPr lang="tr-TR" b="1" dirty="0" smtClean="0">
              <a:solidFill>
                <a:schemeClr val="bg2">
                  <a:lumMod val="10000"/>
                </a:schemeClr>
              </a:solidFill>
            </a:endParaRPr>
          </a:p>
          <a:p>
            <a:r>
              <a:rPr lang="tr-TR" b="1" dirty="0" smtClean="0">
                <a:solidFill>
                  <a:schemeClr val="bg2">
                    <a:lumMod val="10000"/>
                  </a:schemeClr>
                </a:solidFill>
              </a:rPr>
              <a:t>Besinlerin enerji değerleri, bileşimlerinde bulunan besin öğelerinin tür ve miktarlarına bağlıdır.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4972072"/>
          </a:xfrm>
        </p:spPr>
        <p:txBody>
          <a:bodyPr>
            <a:normAutofit lnSpcReduction="10000"/>
          </a:bodyPr>
          <a:lstStyle/>
          <a:p>
            <a:r>
              <a:rPr lang="tr-TR" b="1" dirty="0" smtClean="0">
                <a:solidFill>
                  <a:schemeClr val="bg2">
                    <a:lumMod val="10000"/>
                  </a:schemeClr>
                </a:solidFill>
              </a:rPr>
              <a:t>Sert kabuklu meyvelerin (ceviz, badem, fındık vb) yenebilen 100 </a:t>
            </a:r>
            <a:r>
              <a:rPr lang="tr-TR" b="1" dirty="0" err="1" smtClean="0">
                <a:solidFill>
                  <a:schemeClr val="bg2">
                    <a:lumMod val="10000"/>
                  </a:schemeClr>
                </a:solidFill>
              </a:rPr>
              <a:t>g’larının</a:t>
            </a:r>
            <a:r>
              <a:rPr lang="tr-TR" b="1" dirty="0" smtClean="0">
                <a:solidFill>
                  <a:schemeClr val="bg2">
                    <a:lumMod val="10000"/>
                  </a:schemeClr>
                </a:solidFill>
              </a:rPr>
              <a:t> enerji içeriği, aynı miktardaki taze meyve ve kurutulmuş meyvelerin enerji içeriğinden daha fazladır.</a:t>
            </a:r>
          </a:p>
          <a:p>
            <a:endParaRPr lang="tr-TR" b="1" dirty="0" smtClean="0">
              <a:solidFill>
                <a:schemeClr val="bg2">
                  <a:lumMod val="10000"/>
                </a:schemeClr>
              </a:solidFill>
            </a:endParaRPr>
          </a:p>
          <a:p>
            <a:r>
              <a:rPr lang="tr-TR" b="1" dirty="0" smtClean="0">
                <a:solidFill>
                  <a:schemeClr val="bg2">
                    <a:lumMod val="10000"/>
                  </a:schemeClr>
                </a:solidFill>
              </a:rPr>
              <a:t>Yağlı tohumların yağ içerikleri yüksek olduğu için enerji yoğunluğu da fazladır. </a:t>
            </a:r>
          </a:p>
          <a:p>
            <a:endParaRPr lang="tr-TR" b="1" dirty="0" smtClean="0">
              <a:solidFill>
                <a:schemeClr val="bg2">
                  <a:lumMod val="10000"/>
                </a:schemeClr>
              </a:solidFill>
            </a:endParaRPr>
          </a:p>
          <a:p>
            <a:r>
              <a:rPr lang="tr-TR" b="1" dirty="0" smtClean="0">
                <a:solidFill>
                  <a:schemeClr val="bg2">
                    <a:lumMod val="10000"/>
                  </a:schemeClr>
                </a:solidFill>
              </a:rPr>
              <a:t>Yağ alımı, kilo kontrolü açısından önemli olduğu için yağlı tohumların tüketim miktarlarına dikkat edilmelidir.</a:t>
            </a:r>
            <a:endParaRPr lang="tr-TR"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t>Yağlı Tohumların Kolesterol, Yağ, Yağ Asidi İçerikleri ve Vücut Çalışmasındaki İşlevleri</a:t>
            </a:r>
            <a:endParaRPr lang="tr-TR" sz="3200" dirty="0"/>
          </a:p>
        </p:txBody>
      </p:sp>
      <p:sp>
        <p:nvSpPr>
          <p:cNvPr id="3" name="2 İçerik Yer Tutucusu"/>
          <p:cNvSpPr>
            <a:spLocks noGrp="1"/>
          </p:cNvSpPr>
          <p:nvPr>
            <p:ph sz="quarter" idx="1"/>
          </p:nvPr>
        </p:nvSpPr>
        <p:spPr>
          <a:xfrm>
            <a:off x="612648" y="1600200"/>
            <a:ext cx="8153400" cy="4900634"/>
          </a:xfrm>
        </p:spPr>
        <p:txBody>
          <a:bodyPr>
            <a:normAutofit fontScale="85000" lnSpcReduction="20000"/>
          </a:bodyPr>
          <a:lstStyle/>
          <a:p>
            <a:r>
              <a:rPr lang="tr-TR" b="1" dirty="0" smtClean="0">
                <a:solidFill>
                  <a:schemeClr val="bg2">
                    <a:lumMod val="10000"/>
                  </a:schemeClr>
                </a:solidFill>
              </a:rPr>
              <a:t>Bitkisel kaynaklı besinler kolesterol içermezler. Kolesterol yalnızca hayvansal kaynaklı besinlerde bulunur. Ceviz, fındık, badem, yer fıstığı gibi yağlı tohumlar bitkisel kaynaklı besinler olduğu için kolesterol içermez.</a:t>
            </a:r>
          </a:p>
          <a:p>
            <a:endParaRPr lang="tr-TR" b="1" dirty="0" smtClean="0">
              <a:solidFill>
                <a:schemeClr val="bg2">
                  <a:lumMod val="10000"/>
                </a:schemeClr>
              </a:solidFill>
            </a:endParaRPr>
          </a:p>
          <a:p>
            <a:r>
              <a:rPr lang="tr-TR" b="1" dirty="0" smtClean="0">
                <a:solidFill>
                  <a:schemeClr val="bg2">
                    <a:lumMod val="10000"/>
                  </a:schemeClr>
                </a:solidFill>
              </a:rPr>
              <a:t>Yağlı tohumların yağ ve yağ asidi içerikleri, türlere göre farklılık göstermektedir. Ceviz ve fındığın 100 </a:t>
            </a:r>
            <a:r>
              <a:rPr lang="tr-TR" b="1" dirty="0" err="1" smtClean="0">
                <a:solidFill>
                  <a:schemeClr val="bg2">
                    <a:lumMod val="10000"/>
                  </a:schemeClr>
                </a:solidFill>
              </a:rPr>
              <a:t>g’larındaki</a:t>
            </a:r>
            <a:r>
              <a:rPr lang="tr-TR" b="1" dirty="0" smtClean="0">
                <a:solidFill>
                  <a:schemeClr val="bg2">
                    <a:lumMod val="10000"/>
                  </a:schemeClr>
                </a:solidFill>
              </a:rPr>
              <a:t> yağ içerikleri diğerlerinden daha yüksektir.</a:t>
            </a:r>
          </a:p>
          <a:p>
            <a:endParaRPr lang="tr-TR" b="1" dirty="0" smtClean="0">
              <a:solidFill>
                <a:schemeClr val="bg2">
                  <a:lumMod val="10000"/>
                </a:schemeClr>
              </a:solidFill>
            </a:endParaRPr>
          </a:p>
          <a:p>
            <a:r>
              <a:rPr lang="tr-TR" b="1" dirty="0" smtClean="0">
                <a:solidFill>
                  <a:schemeClr val="bg2">
                    <a:lumMod val="10000"/>
                  </a:schemeClr>
                </a:solidFill>
              </a:rPr>
              <a:t>Fındık, tekli doymamış yağ asitlerinden, ceviz ise tekli doymamış yağ asitleri ile birlikte çoklu doymamış yağ asitlerinden olan n-3 yağ asitlerinden de zengindir. Yağlı tohumların kolesterol, yağ ve yağ asidi içerikleri Tablo 2’de verilmiştir.</a:t>
            </a:r>
            <a:endParaRPr lang="tr-TR"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388508" cy="990600"/>
          </a:xfrm>
        </p:spPr>
        <p:txBody>
          <a:bodyPr>
            <a:noAutofit/>
          </a:bodyPr>
          <a:lstStyle/>
          <a:p>
            <a:r>
              <a:rPr lang="tr-TR" sz="3600" b="1" dirty="0" smtClean="0"/>
              <a:t>Yağlı Tohumların Vitamin - Mineral İçerikleri ve Vücut Çalışmasındaki İşlevleri</a:t>
            </a:r>
            <a:endParaRPr lang="tr-TR" sz="3600" dirty="0"/>
          </a:p>
        </p:txBody>
      </p:sp>
      <p:sp>
        <p:nvSpPr>
          <p:cNvPr id="3" name="2 İçerik Yer Tutucusu"/>
          <p:cNvSpPr>
            <a:spLocks noGrp="1"/>
          </p:cNvSpPr>
          <p:nvPr>
            <p:ph sz="quarter" idx="1"/>
          </p:nvPr>
        </p:nvSpPr>
        <p:spPr>
          <a:xfrm>
            <a:off x="612648" y="1600200"/>
            <a:ext cx="8153400" cy="4900634"/>
          </a:xfrm>
        </p:spPr>
        <p:txBody>
          <a:bodyPr>
            <a:normAutofit lnSpcReduction="10000"/>
          </a:bodyPr>
          <a:lstStyle/>
          <a:p>
            <a:r>
              <a:rPr lang="tr-TR" b="1" dirty="0" smtClean="0">
                <a:solidFill>
                  <a:schemeClr val="bg2">
                    <a:lumMod val="10000"/>
                  </a:schemeClr>
                </a:solidFill>
              </a:rPr>
              <a:t>Yağlı tohumlar, A ve C vitaminlerini az miktarlarda içermektedir. B grubu vitaminlerinden olan ve sadece hayvansal kaynaklı besinlerde bulunan B12 vitaminini ise içermemektedir</a:t>
            </a:r>
            <a:r>
              <a:rPr lang="tr-TR" dirty="0" smtClean="0"/>
              <a:t>.</a:t>
            </a:r>
          </a:p>
          <a:p>
            <a:endParaRPr lang="tr-TR" b="1" dirty="0" smtClean="0">
              <a:solidFill>
                <a:schemeClr val="bg2">
                  <a:lumMod val="10000"/>
                </a:schemeClr>
              </a:solidFill>
            </a:endParaRPr>
          </a:p>
          <a:p>
            <a:r>
              <a:rPr lang="tr-TR" b="1" dirty="0" smtClean="0">
                <a:solidFill>
                  <a:schemeClr val="bg2">
                    <a:lumMod val="10000"/>
                  </a:schemeClr>
                </a:solidFill>
              </a:rPr>
              <a:t>Yağlı tohumlar, suda eriyen B grubu vitaminlerinden </a:t>
            </a:r>
            <a:r>
              <a:rPr lang="tr-TR" b="1" dirty="0" err="1" smtClean="0">
                <a:solidFill>
                  <a:schemeClr val="bg2">
                    <a:lumMod val="10000"/>
                  </a:schemeClr>
                </a:solidFill>
              </a:rPr>
              <a:t>Tiamin</a:t>
            </a:r>
            <a:r>
              <a:rPr lang="tr-TR" b="1" dirty="0" smtClean="0">
                <a:solidFill>
                  <a:schemeClr val="bg2">
                    <a:lumMod val="10000"/>
                  </a:schemeClr>
                </a:solidFill>
              </a:rPr>
              <a:t> (B1), </a:t>
            </a:r>
            <a:r>
              <a:rPr lang="tr-TR" b="1" dirty="0" err="1" smtClean="0">
                <a:solidFill>
                  <a:schemeClr val="bg2">
                    <a:lumMod val="10000"/>
                  </a:schemeClr>
                </a:solidFill>
              </a:rPr>
              <a:t>Riboflavin</a:t>
            </a:r>
            <a:r>
              <a:rPr lang="tr-TR" b="1" dirty="0" smtClean="0">
                <a:solidFill>
                  <a:schemeClr val="bg2">
                    <a:lumMod val="10000"/>
                  </a:schemeClr>
                </a:solidFill>
              </a:rPr>
              <a:t> (B2) </a:t>
            </a:r>
            <a:r>
              <a:rPr lang="tr-TR" b="1" dirty="0" err="1" smtClean="0">
                <a:solidFill>
                  <a:schemeClr val="bg2">
                    <a:lumMod val="10000"/>
                  </a:schemeClr>
                </a:solidFill>
              </a:rPr>
              <a:t>Niasin</a:t>
            </a:r>
            <a:r>
              <a:rPr lang="tr-TR" b="1" dirty="0" smtClean="0">
                <a:solidFill>
                  <a:schemeClr val="bg2">
                    <a:lumMod val="10000"/>
                  </a:schemeClr>
                </a:solidFill>
              </a:rPr>
              <a:t> ve </a:t>
            </a:r>
            <a:r>
              <a:rPr lang="tr-TR" b="1" dirty="0" err="1" smtClean="0">
                <a:solidFill>
                  <a:schemeClr val="bg2">
                    <a:lumMod val="10000"/>
                  </a:schemeClr>
                </a:solidFill>
              </a:rPr>
              <a:t>Folik</a:t>
            </a:r>
            <a:r>
              <a:rPr lang="tr-TR" b="1" dirty="0" smtClean="0">
                <a:solidFill>
                  <a:schemeClr val="bg2">
                    <a:lumMod val="10000"/>
                  </a:schemeClr>
                </a:solidFill>
              </a:rPr>
              <a:t> Asit, yağda eriyen vitaminlerden ise E vitamininden zengindir. Yağlı tohumların vitamin içerikleri (mg/100g) Tablo 3’de verilmiştir.</a:t>
            </a:r>
            <a:endParaRPr lang="tr-TR" b="1"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6" name="5 İçerik Yer Tutucusu"/>
          <p:cNvGraphicFramePr>
            <a:graphicFrameLocks noGrp="1"/>
          </p:cNvGraphicFramePr>
          <p:nvPr>
            <p:ph sz="quarter" idx="1"/>
          </p:nvPr>
        </p:nvGraphicFramePr>
        <p:xfrm>
          <a:off x="500033" y="357159"/>
          <a:ext cx="8143932" cy="6143674"/>
        </p:xfrm>
        <a:graphic>
          <a:graphicData uri="http://schemas.openxmlformats.org/drawingml/2006/table">
            <a:tbl>
              <a:tblPr firstRow="1" bandRow="1">
                <a:tableStyleId>{85BE263C-DBD7-4A20-BB59-AAB30ACAA65A}</a:tableStyleId>
              </a:tblPr>
              <a:tblGrid>
                <a:gridCol w="1357322"/>
                <a:gridCol w="1357322"/>
                <a:gridCol w="1357322"/>
                <a:gridCol w="1357322"/>
                <a:gridCol w="1357322"/>
                <a:gridCol w="1357322"/>
              </a:tblGrid>
              <a:tr h="1442587">
                <a:tc>
                  <a:txBody>
                    <a:bodyPr/>
                    <a:lstStyle/>
                    <a:p>
                      <a:r>
                        <a:rPr kumimoji="0" lang="tr-TR" sz="1800" b="1" kern="1200" baseline="0" dirty="0" smtClean="0">
                          <a:solidFill>
                            <a:schemeClr val="lt1"/>
                          </a:solidFill>
                          <a:latin typeface="+mn-lt"/>
                          <a:ea typeface="+mn-ea"/>
                          <a:cs typeface="+mn-cs"/>
                        </a:rPr>
                        <a:t>Yağlı Tohumlar</a:t>
                      </a:r>
                      <a:endParaRPr lang="tr-TR" dirty="0"/>
                    </a:p>
                  </a:txBody>
                  <a:tcPr/>
                </a:tc>
                <a:tc>
                  <a:txBody>
                    <a:bodyPr/>
                    <a:lstStyle/>
                    <a:p>
                      <a:r>
                        <a:rPr kumimoji="0" lang="tr-TR" sz="1800" b="1" kern="1200" baseline="0" dirty="0" smtClean="0">
                          <a:solidFill>
                            <a:schemeClr val="lt1"/>
                          </a:solidFill>
                          <a:latin typeface="+mn-lt"/>
                          <a:ea typeface="+mn-ea"/>
                          <a:cs typeface="+mn-cs"/>
                        </a:rPr>
                        <a:t>E</a:t>
                      </a:r>
                    </a:p>
                    <a:p>
                      <a:r>
                        <a:rPr kumimoji="0" lang="tr-TR" sz="1800" b="1" kern="1200" baseline="0" dirty="0" smtClean="0">
                          <a:solidFill>
                            <a:schemeClr val="lt1"/>
                          </a:solidFill>
                          <a:latin typeface="+mn-lt"/>
                          <a:ea typeface="+mn-ea"/>
                          <a:cs typeface="+mn-cs"/>
                        </a:rPr>
                        <a:t>Vitamini</a:t>
                      </a:r>
                    </a:p>
                    <a:p>
                      <a:r>
                        <a:rPr kumimoji="0" lang="tr-TR" sz="1800" b="1" kern="1200" baseline="0" dirty="0" smtClean="0">
                          <a:solidFill>
                            <a:schemeClr val="lt1"/>
                          </a:solidFill>
                          <a:latin typeface="+mn-lt"/>
                          <a:ea typeface="+mn-ea"/>
                          <a:cs typeface="+mn-cs"/>
                        </a:rPr>
                        <a:t>(mg)**</a:t>
                      </a:r>
                      <a:endParaRPr lang="tr-TR" dirty="0"/>
                    </a:p>
                  </a:txBody>
                  <a:tcPr/>
                </a:tc>
                <a:tc>
                  <a:txBody>
                    <a:bodyPr/>
                    <a:lstStyle/>
                    <a:p>
                      <a:r>
                        <a:rPr kumimoji="0" lang="tr-TR" sz="1800" b="1" kern="1200" baseline="0" dirty="0" err="1" smtClean="0">
                          <a:solidFill>
                            <a:schemeClr val="lt1"/>
                          </a:solidFill>
                          <a:latin typeface="+mn-lt"/>
                          <a:ea typeface="+mn-ea"/>
                          <a:cs typeface="+mn-cs"/>
                        </a:rPr>
                        <a:t>Folik</a:t>
                      </a:r>
                      <a:endParaRPr kumimoji="0" lang="tr-TR" sz="1800" b="1" kern="1200" baseline="0" dirty="0" smtClean="0">
                        <a:solidFill>
                          <a:schemeClr val="lt1"/>
                        </a:solidFill>
                        <a:latin typeface="+mn-lt"/>
                        <a:ea typeface="+mn-ea"/>
                        <a:cs typeface="+mn-cs"/>
                      </a:endParaRPr>
                    </a:p>
                    <a:p>
                      <a:r>
                        <a:rPr kumimoji="0" lang="tr-TR" sz="1800" b="1" kern="1200" baseline="0" dirty="0" smtClean="0">
                          <a:solidFill>
                            <a:schemeClr val="lt1"/>
                          </a:solidFill>
                          <a:latin typeface="+mn-lt"/>
                          <a:ea typeface="+mn-ea"/>
                          <a:cs typeface="+mn-cs"/>
                        </a:rPr>
                        <a:t>Asit</a:t>
                      </a:r>
                    </a:p>
                    <a:p>
                      <a:r>
                        <a:rPr kumimoji="0" lang="el-GR" sz="1800" b="1" kern="1200" baseline="0" dirty="0" smtClean="0">
                          <a:solidFill>
                            <a:schemeClr val="lt1"/>
                          </a:solidFill>
                          <a:latin typeface="+mn-lt"/>
                          <a:ea typeface="+mn-ea"/>
                          <a:cs typeface="+mn-cs"/>
                        </a:rPr>
                        <a:t>(μ</a:t>
                      </a:r>
                      <a:r>
                        <a:rPr kumimoji="0" lang="tr-TR" sz="1800" b="1" kern="1200" baseline="0" dirty="0" smtClean="0">
                          <a:solidFill>
                            <a:schemeClr val="lt1"/>
                          </a:solidFill>
                          <a:latin typeface="+mn-lt"/>
                          <a:ea typeface="+mn-ea"/>
                          <a:cs typeface="+mn-cs"/>
                        </a:rPr>
                        <a:t>g)**</a:t>
                      </a:r>
                      <a:endParaRPr lang="tr-TR" dirty="0"/>
                    </a:p>
                  </a:txBody>
                  <a:tcPr/>
                </a:tc>
                <a:tc>
                  <a:txBody>
                    <a:bodyPr/>
                    <a:lstStyle/>
                    <a:p>
                      <a:r>
                        <a:rPr kumimoji="0" lang="tr-TR" sz="1800" b="1" kern="1200" baseline="0" dirty="0" err="1" smtClean="0">
                          <a:solidFill>
                            <a:schemeClr val="lt1"/>
                          </a:solidFill>
                          <a:latin typeface="+mn-lt"/>
                          <a:ea typeface="+mn-ea"/>
                          <a:cs typeface="+mn-cs"/>
                        </a:rPr>
                        <a:t>Tiamin</a:t>
                      </a:r>
                      <a:endParaRPr kumimoji="0" lang="tr-TR" sz="1800" b="1" kern="1200" baseline="0" dirty="0" smtClean="0">
                        <a:solidFill>
                          <a:schemeClr val="lt1"/>
                        </a:solidFill>
                        <a:latin typeface="+mn-lt"/>
                        <a:ea typeface="+mn-ea"/>
                        <a:cs typeface="+mn-cs"/>
                      </a:endParaRPr>
                    </a:p>
                    <a:p>
                      <a:r>
                        <a:rPr kumimoji="0" lang="tr-TR" sz="1800" b="1" kern="1200" baseline="0" dirty="0" smtClean="0">
                          <a:solidFill>
                            <a:schemeClr val="lt1"/>
                          </a:solidFill>
                          <a:latin typeface="+mn-lt"/>
                          <a:ea typeface="+mn-ea"/>
                          <a:cs typeface="+mn-cs"/>
                        </a:rPr>
                        <a:t>(mg)*</a:t>
                      </a:r>
                      <a:endParaRPr lang="tr-TR" dirty="0"/>
                    </a:p>
                  </a:txBody>
                  <a:tcPr/>
                </a:tc>
                <a:tc>
                  <a:txBody>
                    <a:bodyPr/>
                    <a:lstStyle/>
                    <a:p>
                      <a:r>
                        <a:rPr kumimoji="0" lang="tr-TR" sz="1800" b="1" kern="1200" baseline="0" dirty="0" err="1" smtClean="0">
                          <a:solidFill>
                            <a:schemeClr val="lt1"/>
                          </a:solidFill>
                          <a:latin typeface="+mn-lt"/>
                          <a:ea typeface="+mn-ea"/>
                          <a:cs typeface="+mn-cs"/>
                        </a:rPr>
                        <a:t>Riboflavin</a:t>
                      </a:r>
                      <a:endParaRPr kumimoji="0" lang="tr-TR" sz="1800" b="1" kern="1200" baseline="0" dirty="0" smtClean="0">
                        <a:solidFill>
                          <a:schemeClr val="lt1"/>
                        </a:solidFill>
                        <a:latin typeface="+mn-lt"/>
                        <a:ea typeface="+mn-ea"/>
                        <a:cs typeface="+mn-cs"/>
                      </a:endParaRPr>
                    </a:p>
                    <a:p>
                      <a:r>
                        <a:rPr kumimoji="0" lang="tr-TR" sz="1800" b="1" kern="1200" baseline="0" dirty="0" smtClean="0">
                          <a:solidFill>
                            <a:schemeClr val="lt1"/>
                          </a:solidFill>
                          <a:latin typeface="+mn-lt"/>
                          <a:ea typeface="+mn-ea"/>
                          <a:cs typeface="+mn-cs"/>
                        </a:rPr>
                        <a:t>(mg)*</a:t>
                      </a:r>
                      <a:endParaRPr lang="tr-TR" dirty="0"/>
                    </a:p>
                  </a:txBody>
                  <a:tcPr/>
                </a:tc>
                <a:tc>
                  <a:txBody>
                    <a:bodyPr/>
                    <a:lstStyle/>
                    <a:p>
                      <a:r>
                        <a:rPr kumimoji="0" lang="tr-TR" sz="1800" b="1" kern="1200" baseline="0" dirty="0" err="1" smtClean="0">
                          <a:solidFill>
                            <a:schemeClr val="lt1"/>
                          </a:solidFill>
                          <a:latin typeface="+mn-lt"/>
                          <a:ea typeface="+mn-ea"/>
                          <a:cs typeface="+mn-cs"/>
                        </a:rPr>
                        <a:t>Niasin</a:t>
                      </a:r>
                      <a:endParaRPr kumimoji="0" lang="tr-TR" sz="1800" b="1" kern="1200" baseline="0" dirty="0" smtClean="0">
                        <a:solidFill>
                          <a:schemeClr val="lt1"/>
                        </a:solidFill>
                        <a:latin typeface="+mn-lt"/>
                        <a:ea typeface="+mn-ea"/>
                        <a:cs typeface="+mn-cs"/>
                      </a:endParaRPr>
                    </a:p>
                    <a:p>
                      <a:r>
                        <a:rPr kumimoji="0" lang="tr-TR" sz="1800" b="1" kern="1200" baseline="0" dirty="0" smtClean="0">
                          <a:solidFill>
                            <a:schemeClr val="lt1"/>
                          </a:solidFill>
                          <a:latin typeface="+mn-lt"/>
                          <a:ea typeface="+mn-ea"/>
                          <a:cs typeface="+mn-cs"/>
                        </a:rPr>
                        <a:t>(mg)*</a:t>
                      </a:r>
                      <a:endParaRPr lang="tr-TR" dirty="0"/>
                    </a:p>
                  </a:txBody>
                  <a:tcPr/>
                </a:tc>
              </a:tr>
              <a:tr h="476740">
                <a:tc>
                  <a:txBody>
                    <a:bodyPr/>
                    <a:lstStyle/>
                    <a:p>
                      <a:r>
                        <a:rPr kumimoji="0" lang="tr-TR" sz="1800" kern="1200" baseline="0" dirty="0" smtClean="0">
                          <a:solidFill>
                            <a:schemeClr val="dk1"/>
                          </a:solidFill>
                          <a:latin typeface="+mn-lt"/>
                          <a:ea typeface="+mn-ea"/>
                          <a:cs typeface="+mn-cs"/>
                        </a:rPr>
                        <a:t>Ceviz </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1.9</a:t>
                      </a:r>
                      <a:endParaRPr lang="tr-TR" dirty="0"/>
                    </a:p>
                  </a:txBody>
                  <a:tcPr>
                    <a:solidFill>
                      <a:schemeClr val="accent1">
                        <a:lumMod val="60000"/>
                        <a:lumOff val="40000"/>
                      </a:schemeClr>
                    </a:solidFill>
                  </a:tcPr>
                </a:tc>
                <a:tc>
                  <a:txBody>
                    <a:bodyPr/>
                    <a:lstStyle/>
                    <a:p>
                      <a:r>
                        <a:rPr lang="tr-TR" dirty="0" smtClean="0"/>
                        <a:t>77</a:t>
                      </a:r>
                      <a:endParaRPr lang="tr-TR" dirty="0"/>
                    </a:p>
                  </a:txBody>
                  <a:tcPr>
                    <a:solidFill>
                      <a:schemeClr val="accent1">
                        <a:lumMod val="60000"/>
                        <a:lumOff val="40000"/>
                      </a:schemeClr>
                    </a:solidFill>
                  </a:tcPr>
                </a:tc>
                <a:tc>
                  <a:txBody>
                    <a:bodyPr/>
                    <a:lstStyle/>
                    <a:p>
                      <a:r>
                        <a:rPr lang="tr-TR" dirty="0" smtClean="0"/>
                        <a:t>0,33</a:t>
                      </a:r>
                      <a:endParaRPr lang="tr-TR" dirty="0"/>
                    </a:p>
                  </a:txBody>
                  <a:tcPr>
                    <a:solidFill>
                      <a:schemeClr val="accent1">
                        <a:lumMod val="60000"/>
                        <a:lumOff val="40000"/>
                      </a:schemeClr>
                    </a:solidFill>
                  </a:tcPr>
                </a:tc>
                <a:tc>
                  <a:txBody>
                    <a:bodyPr/>
                    <a:lstStyle/>
                    <a:p>
                      <a:r>
                        <a:rPr lang="tr-TR" dirty="0" smtClean="0"/>
                        <a:t>0,13</a:t>
                      </a:r>
                      <a:endParaRPr lang="tr-TR" dirty="0"/>
                    </a:p>
                  </a:txBody>
                  <a:tcPr>
                    <a:solidFill>
                      <a:schemeClr val="accent1">
                        <a:lumMod val="60000"/>
                        <a:lumOff val="40000"/>
                      </a:schemeClr>
                    </a:solidFill>
                  </a:tcPr>
                </a:tc>
                <a:tc>
                  <a:txBody>
                    <a:bodyPr/>
                    <a:lstStyle/>
                    <a:p>
                      <a:r>
                        <a:rPr lang="tr-TR" dirty="0" smtClean="0"/>
                        <a:t>0,90</a:t>
                      </a:r>
                      <a:endParaRPr lang="tr-TR" dirty="0"/>
                    </a:p>
                  </a:txBody>
                  <a:tcPr>
                    <a:solidFill>
                      <a:schemeClr val="accent1">
                        <a:lumMod val="60000"/>
                        <a:lumOff val="40000"/>
                      </a:schemeClr>
                    </a:solidFill>
                  </a:tcPr>
                </a:tc>
              </a:tr>
              <a:tr h="476740">
                <a:tc>
                  <a:txBody>
                    <a:bodyPr/>
                    <a:lstStyle/>
                    <a:p>
                      <a:r>
                        <a:rPr lang="tr-TR" dirty="0" smtClean="0"/>
                        <a:t>Çam fıstığı</a:t>
                      </a:r>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12.5</a:t>
                      </a:r>
                      <a:endParaRPr lang="tr-TR" dirty="0"/>
                    </a:p>
                  </a:txBody>
                  <a:tcPr>
                    <a:solidFill>
                      <a:schemeClr val="accent2"/>
                    </a:solidFill>
                  </a:tcPr>
                </a:tc>
                <a:tc>
                  <a:txBody>
                    <a:bodyPr/>
                    <a:lstStyle/>
                    <a:p>
                      <a:r>
                        <a:rPr lang="tr-TR" dirty="0" smtClean="0"/>
                        <a:t>57</a:t>
                      </a:r>
                      <a:endParaRPr lang="tr-TR" dirty="0"/>
                    </a:p>
                  </a:txBody>
                  <a:tcPr>
                    <a:solidFill>
                      <a:schemeClr val="accent2"/>
                    </a:solidFill>
                  </a:tcPr>
                </a:tc>
                <a:tc>
                  <a:txBody>
                    <a:bodyPr/>
                    <a:lstStyle/>
                    <a:p>
                      <a:r>
                        <a:rPr lang="tr-TR" dirty="0" smtClean="0"/>
                        <a:t>1,28</a:t>
                      </a:r>
                      <a:endParaRPr lang="tr-TR" dirty="0"/>
                    </a:p>
                  </a:txBody>
                  <a:tcPr>
                    <a:solidFill>
                      <a:schemeClr val="accent2"/>
                    </a:solidFill>
                  </a:tcPr>
                </a:tc>
                <a:tc>
                  <a:txBody>
                    <a:bodyPr/>
                    <a:lstStyle/>
                    <a:p>
                      <a:r>
                        <a:rPr lang="tr-TR" dirty="0" smtClean="0"/>
                        <a:t>0,23</a:t>
                      </a:r>
                      <a:endParaRPr lang="tr-TR" dirty="0"/>
                    </a:p>
                  </a:txBody>
                  <a:tcPr>
                    <a:solidFill>
                      <a:schemeClr val="accent2"/>
                    </a:solidFill>
                  </a:tcPr>
                </a:tc>
                <a:tc>
                  <a:txBody>
                    <a:bodyPr/>
                    <a:lstStyle/>
                    <a:p>
                      <a:r>
                        <a:rPr lang="tr-TR" dirty="0" smtClean="0"/>
                        <a:t>4,50</a:t>
                      </a:r>
                      <a:endParaRPr lang="tr-TR" dirty="0"/>
                    </a:p>
                  </a:txBody>
                  <a:tcPr>
                    <a:solidFill>
                      <a:schemeClr val="accent2"/>
                    </a:solidFill>
                  </a:tcPr>
                </a:tc>
              </a:tr>
              <a:tr h="476740">
                <a:tc>
                  <a:txBody>
                    <a:bodyPr/>
                    <a:lstStyle/>
                    <a:p>
                      <a:r>
                        <a:rPr lang="tr-TR" dirty="0" smtClean="0"/>
                        <a:t>Fındık</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26.1 </a:t>
                      </a:r>
                      <a:endParaRPr lang="tr-TR" dirty="0"/>
                    </a:p>
                  </a:txBody>
                  <a:tcPr>
                    <a:solidFill>
                      <a:schemeClr val="tx2"/>
                    </a:solidFill>
                  </a:tcPr>
                </a:tc>
                <a:tc>
                  <a:txBody>
                    <a:bodyPr/>
                    <a:lstStyle/>
                    <a:p>
                      <a:r>
                        <a:rPr lang="tr-TR" dirty="0" smtClean="0"/>
                        <a:t>71</a:t>
                      </a:r>
                      <a:endParaRPr lang="tr-TR" dirty="0"/>
                    </a:p>
                  </a:txBody>
                  <a:tcPr>
                    <a:solidFill>
                      <a:schemeClr val="tx2"/>
                    </a:solidFill>
                  </a:tcPr>
                </a:tc>
                <a:tc>
                  <a:txBody>
                    <a:bodyPr/>
                    <a:lstStyle/>
                    <a:p>
                      <a:r>
                        <a:rPr lang="tr-TR" dirty="0" smtClean="0"/>
                        <a:t>0,46</a:t>
                      </a:r>
                      <a:endParaRPr lang="tr-TR" dirty="0"/>
                    </a:p>
                  </a:txBody>
                  <a:tcPr>
                    <a:solidFill>
                      <a:schemeClr val="tx2"/>
                    </a:solidFill>
                  </a:tcPr>
                </a:tc>
                <a:tc>
                  <a:txBody>
                    <a:bodyPr/>
                    <a:lstStyle/>
                    <a:p>
                      <a:r>
                        <a:rPr lang="tr-TR" dirty="0" smtClean="0"/>
                        <a:t>-</a:t>
                      </a:r>
                      <a:endParaRPr lang="tr-TR" dirty="0"/>
                    </a:p>
                  </a:txBody>
                  <a:tcPr>
                    <a:solidFill>
                      <a:schemeClr val="tx2"/>
                    </a:solidFill>
                  </a:tcPr>
                </a:tc>
                <a:tc>
                  <a:txBody>
                    <a:bodyPr/>
                    <a:lstStyle/>
                    <a:p>
                      <a:r>
                        <a:rPr lang="tr-TR" dirty="0" smtClean="0"/>
                        <a:t>0,90</a:t>
                      </a:r>
                      <a:endParaRPr lang="tr-TR" dirty="0"/>
                    </a:p>
                  </a:txBody>
                  <a:tcPr>
                    <a:solidFill>
                      <a:schemeClr val="tx2"/>
                    </a:solidFill>
                  </a:tcPr>
                </a:tc>
              </a:tr>
              <a:tr h="476740">
                <a:tc>
                  <a:txBody>
                    <a:bodyPr/>
                    <a:lstStyle/>
                    <a:p>
                      <a:r>
                        <a:rPr lang="tr-TR" dirty="0" smtClean="0"/>
                        <a:t>Kabak </a:t>
                      </a:r>
                      <a:r>
                        <a:rPr lang="tr-TR" dirty="0" err="1" smtClean="0"/>
                        <a:t>Çkd</a:t>
                      </a:r>
                      <a:r>
                        <a:rPr lang="tr-TR" dirty="0" smtClean="0"/>
                        <a:t>.</a:t>
                      </a:r>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4.0</a:t>
                      </a:r>
                      <a:endParaRPr lang="tr-TR" dirty="0"/>
                    </a:p>
                  </a:txBody>
                  <a:tcPr>
                    <a:solidFill>
                      <a:schemeClr val="accent4"/>
                    </a:solidFill>
                  </a:tcPr>
                </a:tc>
                <a:tc>
                  <a:txBody>
                    <a:bodyPr/>
                    <a:lstStyle/>
                    <a:p>
                      <a:r>
                        <a:rPr lang="tr-TR" dirty="0" smtClean="0"/>
                        <a:t>50</a:t>
                      </a:r>
                      <a:endParaRPr lang="tr-TR" dirty="0"/>
                    </a:p>
                  </a:txBody>
                  <a:tcPr>
                    <a:solidFill>
                      <a:schemeClr val="accent4"/>
                    </a:solidFill>
                  </a:tcPr>
                </a:tc>
                <a:tc>
                  <a:txBody>
                    <a:bodyPr/>
                    <a:lstStyle/>
                    <a:p>
                      <a:r>
                        <a:rPr lang="tr-TR" dirty="0" smtClean="0"/>
                        <a:t>0,20</a:t>
                      </a:r>
                      <a:endParaRPr lang="tr-TR" dirty="0"/>
                    </a:p>
                  </a:txBody>
                  <a:tcPr>
                    <a:solidFill>
                      <a:schemeClr val="accent4"/>
                    </a:solidFill>
                  </a:tcPr>
                </a:tc>
                <a:tc>
                  <a:txBody>
                    <a:bodyPr/>
                    <a:lstStyle/>
                    <a:p>
                      <a:r>
                        <a:rPr lang="tr-TR" dirty="0" smtClean="0"/>
                        <a:t>0,20</a:t>
                      </a:r>
                      <a:endParaRPr lang="tr-TR" dirty="0"/>
                    </a:p>
                  </a:txBody>
                  <a:tcPr>
                    <a:solidFill>
                      <a:schemeClr val="accent4"/>
                    </a:solidFill>
                  </a:tcPr>
                </a:tc>
                <a:tc>
                  <a:txBody>
                    <a:bodyPr/>
                    <a:lstStyle/>
                    <a:p>
                      <a:r>
                        <a:rPr lang="tr-TR" dirty="0" smtClean="0"/>
                        <a:t>2,00</a:t>
                      </a:r>
                      <a:endParaRPr lang="tr-TR" dirty="0"/>
                    </a:p>
                  </a:txBody>
                  <a:tcPr>
                    <a:solidFill>
                      <a:schemeClr val="accent4"/>
                    </a:solidFill>
                  </a:tcPr>
                </a:tc>
              </a:tr>
              <a:tr h="476740">
                <a:tc>
                  <a:txBody>
                    <a:bodyPr/>
                    <a:lstStyle/>
                    <a:p>
                      <a:r>
                        <a:rPr lang="tr-TR" dirty="0" smtClean="0"/>
                        <a:t>Badem</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24.2</a:t>
                      </a:r>
                      <a:endParaRPr lang="tr-TR" dirty="0"/>
                    </a:p>
                  </a:txBody>
                  <a:tcPr>
                    <a:solidFill>
                      <a:schemeClr val="accent6"/>
                    </a:solidFill>
                  </a:tcPr>
                </a:tc>
                <a:tc>
                  <a:txBody>
                    <a:bodyPr/>
                    <a:lstStyle/>
                    <a:p>
                      <a:r>
                        <a:rPr lang="tr-TR" dirty="0" smtClean="0"/>
                        <a:t>64</a:t>
                      </a:r>
                      <a:endParaRPr lang="tr-TR" dirty="0"/>
                    </a:p>
                  </a:txBody>
                  <a:tcPr>
                    <a:solidFill>
                      <a:schemeClr val="accent6"/>
                    </a:solidFill>
                  </a:tcPr>
                </a:tc>
                <a:tc>
                  <a:txBody>
                    <a:bodyPr/>
                    <a:lstStyle/>
                    <a:p>
                      <a:r>
                        <a:rPr lang="tr-TR" dirty="0" smtClean="0"/>
                        <a:t>0,24</a:t>
                      </a:r>
                      <a:endParaRPr lang="tr-TR" dirty="0"/>
                    </a:p>
                  </a:txBody>
                  <a:tcPr>
                    <a:solidFill>
                      <a:schemeClr val="accent6"/>
                    </a:solidFill>
                  </a:tcPr>
                </a:tc>
                <a:tc>
                  <a:txBody>
                    <a:bodyPr/>
                    <a:lstStyle/>
                    <a:p>
                      <a:r>
                        <a:rPr lang="tr-TR" dirty="0" smtClean="0"/>
                        <a:t>0,92</a:t>
                      </a:r>
                      <a:endParaRPr lang="tr-TR" dirty="0"/>
                    </a:p>
                  </a:txBody>
                  <a:tcPr>
                    <a:solidFill>
                      <a:schemeClr val="accent6"/>
                    </a:solidFill>
                  </a:tcPr>
                </a:tc>
                <a:tc>
                  <a:txBody>
                    <a:bodyPr/>
                    <a:lstStyle/>
                    <a:p>
                      <a:r>
                        <a:rPr lang="tr-TR" dirty="0" smtClean="0"/>
                        <a:t>3,50</a:t>
                      </a:r>
                      <a:endParaRPr lang="tr-TR" dirty="0"/>
                    </a:p>
                  </a:txBody>
                  <a:tcPr>
                    <a:solidFill>
                      <a:schemeClr val="accent6"/>
                    </a:solidFill>
                  </a:tcPr>
                </a:tc>
              </a:tr>
              <a:tr h="476740">
                <a:tc>
                  <a:txBody>
                    <a:bodyPr/>
                    <a:lstStyle/>
                    <a:p>
                      <a:r>
                        <a:rPr lang="tr-TR" dirty="0" smtClean="0"/>
                        <a:t>Antep </a:t>
                      </a:r>
                      <a:r>
                        <a:rPr lang="tr-TR" dirty="0" err="1" smtClean="0"/>
                        <a:t>Fıst</a:t>
                      </a:r>
                      <a:r>
                        <a:rPr lang="tr-TR" dirty="0" smtClean="0"/>
                        <a:t>.</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5.2</a:t>
                      </a:r>
                      <a:endParaRPr lang="tr-TR" dirty="0"/>
                    </a:p>
                  </a:txBody>
                  <a:tcPr>
                    <a:solidFill>
                      <a:schemeClr val="accent3"/>
                    </a:solidFill>
                  </a:tcPr>
                </a:tc>
                <a:tc>
                  <a:txBody>
                    <a:bodyPr/>
                    <a:lstStyle/>
                    <a:p>
                      <a:r>
                        <a:rPr lang="tr-TR" dirty="0" smtClean="0"/>
                        <a:t>58</a:t>
                      </a:r>
                      <a:endParaRPr lang="tr-TR" dirty="0"/>
                    </a:p>
                  </a:txBody>
                  <a:tcPr>
                    <a:solidFill>
                      <a:schemeClr val="accent3"/>
                    </a:solidFill>
                  </a:tcPr>
                </a:tc>
                <a:tc>
                  <a:txBody>
                    <a:bodyPr/>
                    <a:lstStyle/>
                    <a:p>
                      <a:r>
                        <a:rPr lang="tr-TR" dirty="0" smtClean="0"/>
                        <a:t>0,67</a:t>
                      </a:r>
                      <a:endParaRPr lang="tr-TR" dirty="0"/>
                    </a:p>
                  </a:txBody>
                  <a:tcPr>
                    <a:solidFill>
                      <a:schemeClr val="accent3"/>
                    </a:solidFill>
                  </a:tcPr>
                </a:tc>
                <a:tc>
                  <a:txBody>
                    <a:bodyPr/>
                    <a:lstStyle/>
                    <a:p>
                      <a:r>
                        <a:rPr lang="tr-TR" dirty="0" smtClean="0"/>
                        <a:t>-</a:t>
                      </a:r>
                      <a:endParaRPr lang="tr-TR" dirty="0"/>
                    </a:p>
                  </a:txBody>
                  <a:tcPr>
                    <a:solidFill>
                      <a:schemeClr val="accent3"/>
                    </a:solidFill>
                  </a:tcPr>
                </a:tc>
                <a:tc>
                  <a:txBody>
                    <a:bodyPr/>
                    <a:lstStyle/>
                    <a:p>
                      <a:r>
                        <a:rPr lang="tr-TR" dirty="0" smtClean="0"/>
                        <a:t>1,40</a:t>
                      </a:r>
                      <a:endParaRPr lang="tr-TR" dirty="0"/>
                    </a:p>
                  </a:txBody>
                  <a:tcPr>
                    <a:solidFill>
                      <a:schemeClr val="accent3"/>
                    </a:solidFill>
                  </a:tcPr>
                </a:tc>
              </a:tr>
              <a:tr h="476740">
                <a:tc>
                  <a:txBody>
                    <a:bodyPr/>
                    <a:lstStyle/>
                    <a:p>
                      <a:r>
                        <a:rPr lang="tr-TR" dirty="0" smtClean="0"/>
                        <a:t>Susam</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2.5</a:t>
                      </a:r>
                      <a:endParaRPr lang="tr-TR" dirty="0"/>
                    </a:p>
                  </a:txBody>
                  <a:tcPr>
                    <a:solidFill>
                      <a:schemeClr val="bg2"/>
                    </a:solidFill>
                  </a:tcPr>
                </a:tc>
                <a:tc>
                  <a:txBody>
                    <a:bodyPr/>
                    <a:lstStyle/>
                    <a:p>
                      <a:r>
                        <a:rPr lang="tr-TR" dirty="0" smtClean="0"/>
                        <a:t>97</a:t>
                      </a:r>
                      <a:endParaRPr lang="tr-TR" dirty="0"/>
                    </a:p>
                  </a:txBody>
                  <a:tcPr>
                    <a:solidFill>
                      <a:schemeClr val="bg2"/>
                    </a:solidFill>
                  </a:tcPr>
                </a:tc>
                <a:tc>
                  <a:txBody>
                    <a:bodyPr/>
                    <a:lstStyle/>
                    <a:p>
                      <a:r>
                        <a:rPr lang="tr-TR" dirty="0" smtClean="0"/>
                        <a:t>0,18</a:t>
                      </a:r>
                      <a:endParaRPr lang="tr-TR" dirty="0"/>
                    </a:p>
                  </a:txBody>
                  <a:tcPr>
                    <a:solidFill>
                      <a:schemeClr val="bg2"/>
                    </a:solidFill>
                  </a:tcPr>
                </a:tc>
                <a:tc>
                  <a:txBody>
                    <a:bodyPr/>
                    <a:lstStyle/>
                    <a:p>
                      <a:r>
                        <a:rPr lang="tr-TR" dirty="0" smtClean="0"/>
                        <a:t>0,13</a:t>
                      </a:r>
                      <a:endParaRPr lang="tr-TR" dirty="0"/>
                    </a:p>
                  </a:txBody>
                  <a:tcPr>
                    <a:solidFill>
                      <a:schemeClr val="bg2"/>
                    </a:solidFill>
                  </a:tcPr>
                </a:tc>
                <a:tc>
                  <a:txBody>
                    <a:bodyPr/>
                    <a:lstStyle/>
                    <a:p>
                      <a:r>
                        <a:rPr lang="tr-TR" dirty="0" smtClean="0"/>
                        <a:t>5,40</a:t>
                      </a:r>
                      <a:endParaRPr lang="tr-TR" dirty="0"/>
                    </a:p>
                  </a:txBody>
                  <a:tcPr>
                    <a:solidFill>
                      <a:schemeClr val="bg2"/>
                    </a:solidFill>
                  </a:tcPr>
                </a:tc>
              </a:tr>
              <a:tr h="476740">
                <a:tc>
                  <a:txBody>
                    <a:bodyPr/>
                    <a:lstStyle/>
                    <a:p>
                      <a:r>
                        <a:rPr lang="tr-TR" dirty="0" smtClean="0"/>
                        <a:t>Yer Fıstığı</a:t>
                      </a:r>
                      <a:endParaRPr lang="tr-TR" dirty="0"/>
                    </a:p>
                  </a:txBody>
                  <a:tcPr>
                    <a:cell3D prstMaterial="dkEdge">
                      <a:bevel prst="slope"/>
                      <a:lightRig rig="flood" dir="t"/>
                    </a:cell3D>
                  </a:tcPr>
                </a:tc>
                <a:tc>
                  <a:txBody>
                    <a:bodyPr/>
                    <a:lstStyle/>
                    <a:p>
                      <a:r>
                        <a:rPr lang="tr-TR" dirty="0" smtClean="0"/>
                        <a:t>10,0</a:t>
                      </a:r>
                      <a:endParaRPr lang="tr-TR" dirty="0"/>
                    </a:p>
                  </a:txBody>
                  <a:tcPr>
                    <a:solidFill>
                      <a:schemeClr val="tx2"/>
                    </a:solidFill>
                  </a:tcPr>
                </a:tc>
                <a:tc>
                  <a:txBody>
                    <a:bodyPr/>
                    <a:lstStyle/>
                    <a:p>
                      <a:r>
                        <a:rPr lang="tr-TR" dirty="0" smtClean="0"/>
                        <a:t>169</a:t>
                      </a:r>
                      <a:endParaRPr lang="tr-TR" dirty="0"/>
                    </a:p>
                  </a:txBody>
                  <a:tcPr>
                    <a:solidFill>
                      <a:schemeClr val="tx2"/>
                    </a:solidFill>
                  </a:tcPr>
                </a:tc>
                <a:tc>
                  <a:txBody>
                    <a:bodyPr/>
                    <a:lstStyle/>
                    <a:p>
                      <a:r>
                        <a:rPr lang="tr-TR" dirty="0" smtClean="0"/>
                        <a:t>0,32</a:t>
                      </a:r>
                      <a:endParaRPr lang="tr-TR" dirty="0"/>
                    </a:p>
                  </a:txBody>
                  <a:tcPr>
                    <a:solidFill>
                      <a:schemeClr val="tx2"/>
                    </a:solidFill>
                  </a:tcPr>
                </a:tc>
                <a:tc>
                  <a:txBody>
                    <a:bodyPr/>
                    <a:lstStyle/>
                    <a:p>
                      <a:r>
                        <a:rPr lang="tr-TR" dirty="0" smtClean="0"/>
                        <a:t>0,13</a:t>
                      </a:r>
                      <a:endParaRPr lang="tr-TR" dirty="0"/>
                    </a:p>
                  </a:txBody>
                  <a:tcPr>
                    <a:solidFill>
                      <a:schemeClr val="tx2"/>
                    </a:solidFill>
                  </a:tcPr>
                </a:tc>
                <a:tc>
                  <a:txBody>
                    <a:bodyPr/>
                    <a:lstStyle/>
                    <a:p>
                      <a:r>
                        <a:rPr lang="tr-TR" dirty="0" smtClean="0"/>
                        <a:t>17,10</a:t>
                      </a:r>
                      <a:endParaRPr lang="tr-TR" dirty="0"/>
                    </a:p>
                  </a:txBody>
                  <a:tcPr>
                    <a:solidFill>
                      <a:schemeClr val="tx2"/>
                    </a:solidFill>
                  </a:tcPr>
                </a:tc>
              </a:tr>
              <a:tr h="887167">
                <a:tc>
                  <a:txBody>
                    <a:bodyPr/>
                    <a:lstStyle/>
                    <a:p>
                      <a:r>
                        <a:rPr lang="tr-TR" dirty="0" err="1" smtClean="0"/>
                        <a:t>Ayçiçek</a:t>
                      </a:r>
                      <a:r>
                        <a:rPr lang="tr-TR" baseline="0" dirty="0" smtClean="0"/>
                        <a:t> </a:t>
                      </a:r>
                      <a:r>
                        <a:rPr lang="tr-TR" baseline="0" dirty="0" err="1" smtClean="0"/>
                        <a:t>Çekirdegi</a:t>
                      </a:r>
                      <a:endParaRPr lang="tr-TR" dirty="0"/>
                    </a:p>
                  </a:txBody>
                  <a:tcPr>
                    <a:cell3D prstMaterial="dkEdge">
                      <a:bevel prst="slope"/>
                      <a:lightRig rig="flood" dir="t"/>
                    </a:cell3D>
                  </a:tcPr>
                </a:tc>
                <a:tc>
                  <a:txBody>
                    <a:bodyPr/>
                    <a:lstStyle/>
                    <a:p>
                      <a:r>
                        <a:rPr kumimoji="0" lang="tr-TR" sz="1800" kern="1200" baseline="0" dirty="0" smtClean="0">
                          <a:solidFill>
                            <a:schemeClr val="dk1"/>
                          </a:solidFill>
                          <a:latin typeface="+mn-lt"/>
                          <a:ea typeface="+mn-ea"/>
                          <a:cs typeface="+mn-cs"/>
                        </a:rPr>
                        <a:t>37.2</a:t>
                      </a:r>
                      <a:endParaRPr lang="tr-TR" dirty="0"/>
                    </a:p>
                  </a:txBody>
                  <a:tcPr/>
                </a:tc>
                <a:tc>
                  <a:txBody>
                    <a:bodyPr/>
                    <a:lstStyle/>
                    <a:p>
                      <a:r>
                        <a:rPr lang="tr-TR" dirty="0" smtClean="0"/>
                        <a:t>100</a:t>
                      </a:r>
                      <a:endParaRPr lang="tr-TR" dirty="0"/>
                    </a:p>
                  </a:txBody>
                  <a:tcPr/>
                </a:tc>
                <a:tc>
                  <a:txBody>
                    <a:bodyPr/>
                    <a:lstStyle/>
                    <a:p>
                      <a:r>
                        <a:rPr lang="tr-TR" dirty="0" smtClean="0"/>
                        <a:t>1,96</a:t>
                      </a:r>
                      <a:endParaRPr lang="tr-TR" dirty="0"/>
                    </a:p>
                  </a:txBody>
                  <a:tcPr/>
                </a:tc>
                <a:tc>
                  <a:txBody>
                    <a:bodyPr/>
                    <a:lstStyle/>
                    <a:p>
                      <a:r>
                        <a:rPr lang="tr-TR" dirty="0" smtClean="0"/>
                        <a:t>0,23</a:t>
                      </a:r>
                      <a:endParaRPr lang="tr-TR" dirty="0"/>
                    </a:p>
                  </a:txBody>
                  <a:tcPr/>
                </a:tc>
                <a:tc>
                  <a:txBody>
                    <a:bodyPr/>
                    <a:lstStyle/>
                    <a:p>
                      <a:r>
                        <a:rPr lang="tr-TR" dirty="0" smtClean="0"/>
                        <a:t>5,40</a:t>
                      </a:r>
                      <a:endParaRPr lang="tr-TR"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Yağlı Tohumların Posa İçerikleri ve Sağlık Üzerine Etkileri</a:t>
            </a:r>
            <a:endParaRPr lang="tr-TR" dirty="0"/>
          </a:p>
        </p:txBody>
      </p:sp>
      <p:sp>
        <p:nvSpPr>
          <p:cNvPr id="3" name="2 İçerik Yer Tutucusu"/>
          <p:cNvSpPr>
            <a:spLocks noGrp="1"/>
          </p:cNvSpPr>
          <p:nvPr>
            <p:ph sz="quarter" idx="1"/>
          </p:nvPr>
        </p:nvSpPr>
        <p:spPr>
          <a:xfrm>
            <a:off x="612648" y="1600200"/>
            <a:ext cx="8153400" cy="5114948"/>
          </a:xfrm>
        </p:spPr>
        <p:txBody>
          <a:bodyPr/>
          <a:lstStyle/>
          <a:p>
            <a:r>
              <a:rPr lang="tr-TR" b="1" dirty="0" smtClean="0">
                <a:solidFill>
                  <a:schemeClr val="tx2">
                    <a:lumMod val="50000"/>
                  </a:schemeClr>
                </a:solidFill>
              </a:rPr>
              <a:t>Posa ya da lif, bitkisel besinlerin vücutta sindirilmeyen bölümleridir.</a:t>
            </a:r>
          </a:p>
          <a:p>
            <a:endParaRPr lang="tr-TR" b="1" dirty="0" smtClean="0">
              <a:solidFill>
                <a:schemeClr val="tx2">
                  <a:lumMod val="50000"/>
                </a:schemeClr>
              </a:solidFill>
            </a:endParaRPr>
          </a:p>
          <a:p>
            <a:r>
              <a:rPr lang="tr-TR" b="1" dirty="0" smtClean="0">
                <a:solidFill>
                  <a:schemeClr val="tx2">
                    <a:lumMod val="50000"/>
                  </a:schemeClr>
                </a:solidFill>
              </a:rPr>
              <a:t>Diyet posası suda çözünür ve çözünmez olmak üzere iki grup altında toplanır. Genelde diyetle alınan posanın çoğu çözünmez posadır. </a:t>
            </a:r>
          </a:p>
          <a:p>
            <a:endParaRPr lang="tr-TR" dirty="0" smtClean="0"/>
          </a:p>
          <a:p>
            <a:r>
              <a:rPr lang="tr-TR" b="1" dirty="0" smtClean="0">
                <a:solidFill>
                  <a:schemeClr val="tx2">
                    <a:lumMod val="50000"/>
                  </a:schemeClr>
                </a:solidFill>
              </a:rPr>
              <a:t>Diyet posası bakımından zengin olan gıdalar; her iki lif bileşenini de farklı oranlarda içermektedir</a:t>
            </a:r>
            <a:endParaRPr lang="tr-TR"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solidFill>
                  <a:schemeClr val="tx2">
                    <a:lumMod val="50000"/>
                  </a:schemeClr>
                </a:solidFill>
              </a:rPr>
              <a:t>Meyve, sebze, sert kabuklu meyveler (ceviz, badem, fındık vb) ve yulaf kepeğinde çözünür posa miktarının, buğday kepeğinde ise çözünmeyen lif içeriğinin daha fazla olduğu bildirilmektedir.</a:t>
            </a:r>
          </a:p>
          <a:p>
            <a:endParaRPr lang="tr-TR" b="1" dirty="0" smtClean="0">
              <a:solidFill>
                <a:schemeClr val="tx2">
                  <a:lumMod val="50000"/>
                </a:schemeClr>
              </a:solidFill>
            </a:endParaRPr>
          </a:p>
          <a:p>
            <a:r>
              <a:rPr lang="tr-TR" b="1" dirty="0" smtClean="0">
                <a:solidFill>
                  <a:schemeClr val="tx2">
                    <a:lumMod val="50000"/>
                  </a:schemeClr>
                </a:solidFill>
              </a:rPr>
              <a:t>Enerji yoğunluğu düşük olduğundan ve su çekici özelliğinden dolayı mide içeriğinin viskozitesini arttırarak midenin boşalmasını geciktirir</a:t>
            </a:r>
            <a:r>
              <a:rPr lang="tr-TR" dirty="0" smtClean="0"/>
              <a:t>.</a:t>
            </a:r>
            <a:endParaRPr lang="tr-TR"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None/>
            </a:pPr>
            <a:r>
              <a:rPr lang="tr-TR" dirty="0" smtClean="0"/>
              <a:t>   </a:t>
            </a:r>
            <a:r>
              <a:rPr lang="tr-TR" b="1" dirty="0" smtClean="0">
                <a:solidFill>
                  <a:schemeClr val="tx2">
                    <a:lumMod val="50000"/>
                  </a:schemeClr>
                </a:solidFill>
              </a:rPr>
              <a:t>Günlük diyetinizde farklı türlerde </a:t>
            </a:r>
            <a:r>
              <a:rPr lang="tr-TR" b="1" dirty="0" err="1" smtClean="0">
                <a:solidFill>
                  <a:schemeClr val="tx2">
                    <a:lumMod val="50000"/>
                  </a:schemeClr>
                </a:solidFill>
              </a:rPr>
              <a:t>kurubaklagil</a:t>
            </a:r>
            <a:r>
              <a:rPr lang="tr-TR" b="1" dirty="0" smtClean="0">
                <a:solidFill>
                  <a:schemeClr val="tx2">
                    <a:lumMod val="50000"/>
                  </a:schemeClr>
                </a:solidFill>
              </a:rPr>
              <a:t>, yağlı tohumlar, saflaştırılmamış tahıllar, sebze-meyve ve kuru meyveler tüketerek posa alımınızda çeşitlilik sağlamalısınız.</a:t>
            </a:r>
            <a:endParaRPr lang="tr-TR" b="1" dirty="0">
              <a:solidFill>
                <a:schemeClr val="tx2">
                  <a:lumMod val="50000"/>
                </a:schemeClr>
              </a:solidFill>
            </a:endParaRPr>
          </a:p>
        </p:txBody>
      </p:sp>
      <p:pic>
        <p:nvPicPr>
          <p:cNvPr id="35842" name="Picture 2" descr="http://scrapetv.com/News/News%20Pages/Science/images-4/nuts.jpg"/>
          <p:cNvPicPr>
            <a:picLocks noChangeAspect="1" noChangeArrowheads="1"/>
          </p:cNvPicPr>
          <p:nvPr/>
        </p:nvPicPr>
        <p:blipFill>
          <a:blip r:embed="rId2"/>
          <a:srcRect/>
          <a:stretch>
            <a:fillRect/>
          </a:stretch>
        </p:blipFill>
        <p:spPr bwMode="auto">
          <a:xfrm>
            <a:off x="6500826" y="3643314"/>
            <a:ext cx="2037044" cy="2571768"/>
          </a:xfrm>
          <a:prstGeom prst="rect">
            <a:avLst/>
          </a:prstGeom>
          <a:noFill/>
        </p:spPr>
      </p:pic>
      <p:pic>
        <p:nvPicPr>
          <p:cNvPr id="35844" name="Picture 4" descr="http://4.bp.blogspot.com/-Mo-NqofFXsg/TnI6E-qRxdI/AAAAAAAABN4/2SsQKhcAEus/s1600/dry+frut1.jpg"/>
          <p:cNvPicPr>
            <a:picLocks noChangeAspect="1" noChangeArrowheads="1"/>
          </p:cNvPicPr>
          <p:nvPr/>
        </p:nvPicPr>
        <p:blipFill>
          <a:blip r:embed="rId3"/>
          <a:srcRect/>
          <a:stretch>
            <a:fillRect/>
          </a:stretch>
        </p:blipFill>
        <p:spPr bwMode="auto">
          <a:xfrm>
            <a:off x="3000364" y="3786190"/>
            <a:ext cx="2838450" cy="2590800"/>
          </a:xfrm>
          <a:prstGeom prst="rect">
            <a:avLst/>
          </a:prstGeom>
          <a:noFill/>
        </p:spPr>
      </p:pic>
      <p:pic>
        <p:nvPicPr>
          <p:cNvPr id="35846" name="Picture 6" descr="http://www.visualphotos.com/photo/2x4751698/Variety_of_dried_fruits_on_white_background_MAEF002829.jpg"/>
          <p:cNvPicPr>
            <a:picLocks noChangeAspect="1" noChangeArrowheads="1"/>
          </p:cNvPicPr>
          <p:nvPr/>
        </p:nvPicPr>
        <p:blipFill>
          <a:blip r:embed="rId4"/>
          <a:srcRect/>
          <a:stretch>
            <a:fillRect/>
          </a:stretch>
        </p:blipFill>
        <p:spPr bwMode="auto">
          <a:xfrm>
            <a:off x="285720" y="4500570"/>
            <a:ext cx="2665125" cy="18573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Yağlı Tohumların Kalp Damar Hastalıkları Üzerindeki Etkisi </a:t>
            </a:r>
            <a:endParaRPr lang="tr-TR" dirty="0"/>
          </a:p>
        </p:txBody>
      </p:sp>
      <p:sp>
        <p:nvSpPr>
          <p:cNvPr id="5" name="4 İçerik Yer Tutucusu"/>
          <p:cNvSpPr>
            <a:spLocks noGrp="1"/>
          </p:cNvSpPr>
          <p:nvPr>
            <p:ph sz="quarter" idx="1"/>
          </p:nvPr>
        </p:nvSpPr>
        <p:spPr>
          <a:xfrm>
            <a:off x="612648" y="1600200"/>
            <a:ext cx="8153400" cy="4900634"/>
          </a:xfrm>
        </p:spPr>
        <p:txBody>
          <a:bodyPr>
            <a:normAutofit fontScale="92500" lnSpcReduction="20000"/>
          </a:bodyPr>
          <a:lstStyle/>
          <a:p>
            <a:r>
              <a:rPr lang="tr-TR" b="1" dirty="0" smtClean="0">
                <a:solidFill>
                  <a:schemeClr val="tx2">
                    <a:lumMod val="50000"/>
                  </a:schemeClr>
                </a:solidFill>
              </a:rPr>
              <a:t>Kalp sağlığı için beslenmenizde, doymuş yağ asitleri ve kolesterolü azaltıp, kompleks karbonhidratları ve posayı yükselterek kan kolesterol düzeyinizi düşürebilir veya en azından kan kolesterolü düzeyinin yükselmesini önleyebilirsiniz.</a:t>
            </a:r>
          </a:p>
          <a:p>
            <a:endParaRPr lang="tr-TR" b="1" dirty="0" smtClean="0">
              <a:solidFill>
                <a:schemeClr val="tx2">
                  <a:lumMod val="50000"/>
                </a:schemeClr>
              </a:solidFill>
            </a:endParaRPr>
          </a:p>
          <a:p>
            <a:r>
              <a:rPr lang="tr-TR" b="1" dirty="0" smtClean="0">
                <a:solidFill>
                  <a:schemeClr val="tx2">
                    <a:lumMod val="50000"/>
                  </a:schemeClr>
                </a:solidFill>
              </a:rPr>
              <a:t> Besinlerin koroner kalp hastalığı riskinin azaltılmasındaki etkileri içerdikleri bitkisel sterol ve </a:t>
            </a:r>
            <a:r>
              <a:rPr lang="tr-TR" b="1" dirty="0" err="1" smtClean="0">
                <a:solidFill>
                  <a:schemeClr val="tx2">
                    <a:lumMod val="50000"/>
                  </a:schemeClr>
                </a:solidFill>
              </a:rPr>
              <a:t>stanollerle</a:t>
            </a:r>
            <a:r>
              <a:rPr lang="tr-TR" b="1" dirty="0" smtClean="0">
                <a:solidFill>
                  <a:schemeClr val="tx2">
                    <a:lumMod val="50000"/>
                  </a:schemeClr>
                </a:solidFill>
              </a:rPr>
              <a:t> birlikte yağlarının çoğunluğunun tekli ve çoklu doymamış yağ asitlerinden oluşması, yeterli düzeyde n-3 yağ asitleri içermesi, </a:t>
            </a:r>
            <a:r>
              <a:rPr lang="tr-TR" b="1" dirty="0" err="1" smtClean="0">
                <a:solidFill>
                  <a:schemeClr val="tx2">
                    <a:lumMod val="50000"/>
                  </a:schemeClr>
                </a:solidFill>
              </a:rPr>
              <a:t>tokoferoller</a:t>
            </a:r>
            <a:r>
              <a:rPr lang="tr-TR" b="1" dirty="0" smtClean="0">
                <a:solidFill>
                  <a:schemeClr val="tx2">
                    <a:lumMod val="50000"/>
                  </a:schemeClr>
                </a:solidFill>
              </a:rPr>
              <a:t> gibi antioksidanlar, </a:t>
            </a:r>
            <a:r>
              <a:rPr lang="tr-TR" b="1" dirty="0" err="1" smtClean="0">
                <a:solidFill>
                  <a:schemeClr val="tx2">
                    <a:lumMod val="50000"/>
                  </a:schemeClr>
                </a:solidFill>
              </a:rPr>
              <a:t>folik</a:t>
            </a:r>
            <a:r>
              <a:rPr lang="tr-TR" b="1" dirty="0" smtClean="0">
                <a:solidFill>
                  <a:schemeClr val="tx2">
                    <a:lumMod val="50000"/>
                  </a:schemeClr>
                </a:solidFill>
              </a:rPr>
              <a:t> asit vitamini, </a:t>
            </a:r>
            <a:r>
              <a:rPr lang="tr-TR" b="1" dirty="0" err="1" smtClean="0">
                <a:solidFill>
                  <a:schemeClr val="tx2">
                    <a:lumMod val="50000"/>
                  </a:schemeClr>
                </a:solidFill>
              </a:rPr>
              <a:t>mağnezyum</a:t>
            </a:r>
            <a:r>
              <a:rPr lang="tr-TR" b="1" dirty="0" smtClean="0">
                <a:solidFill>
                  <a:schemeClr val="tx2">
                    <a:lumMod val="50000"/>
                  </a:schemeClr>
                </a:solidFill>
              </a:rPr>
              <a:t>, çinko ve potasyum gibi mineraller ile diyet posasından zengin olmalarıyla da ilgili olabilir.</a:t>
            </a:r>
          </a:p>
          <a:p>
            <a:endParaRPr lang="tr-T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Autofit/>
          </a:bodyPr>
          <a:lstStyle/>
          <a:p>
            <a:pPr>
              <a:buNone/>
            </a:pPr>
            <a:r>
              <a:rPr lang="tr-TR" sz="4400" b="1" dirty="0" smtClean="0">
                <a:solidFill>
                  <a:schemeClr val="tx2">
                    <a:lumMod val="50000"/>
                  </a:schemeClr>
                </a:solidFill>
              </a:rPr>
              <a:t>  Kuruyemişler özellikle başta doymamış yağlar olmak üzere protein, diyet lifi, çeşitli vitaminler ve mineral içerikleriyle çok değerli bir besin grubudur. </a:t>
            </a:r>
            <a:endParaRPr lang="tr-TR" sz="4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Yağlı Tohumların Hipertansiyon Üzerindeki Etkisi </a:t>
            </a:r>
            <a:endParaRPr lang="tr-TR" dirty="0"/>
          </a:p>
        </p:txBody>
      </p:sp>
      <p:sp>
        <p:nvSpPr>
          <p:cNvPr id="3" name="2 İçerik Yer Tutucusu"/>
          <p:cNvSpPr>
            <a:spLocks noGrp="1"/>
          </p:cNvSpPr>
          <p:nvPr>
            <p:ph sz="quarter" idx="1"/>
          </p:nvPr>
        </p:nvSpPr>
        <p:spPr>
          <a:xfrm>
            <a:off x="612648" y="1600200"/>
            <a:ext cx="8153400" cy="5114948"/>
          </a:xfrm>
        </p:spPr>
        <p:txBody>
          <a:bodyPr>
            <a:normAutofit/>
          </a:bodyPr>
          <a:lstStyle/>
          <a:p>
            <a:r>
              <a:rPr lang="tr-TR" b="1" dirty="0" smtClean="0">
                <a:solidFill>
                  <a:schemeClr val="tx2">
                    <a:lumMod val="50000"/>
                  </a:schemeClr>
                </a:solidFill>
              </a:rPr>
              <a:t>Kan basıncının kontrol altında tutulmasında; potasyum, kalsiyum, magnezyum önemli minerallerdir. </a:t>
            </a:r>
          </a:p>
          <a:p>
            <a:r>
              <a:rPr lang="tr-TR" b="1" dirty="0" smtClean="0">
                <a:solidFill>
                  <a:schemeClr val="tx2">
                    <a:lumMod val="50000"/>
                  </a:schemeClr>
                </a:solidFill>
              </a:rPr>
              <a:t>Yağlı tohumların, potasyum, magnezyum içeriğinin yüksek, sodyum içeriğinin düşük olması nedeniyle, günlük önerilen miktarlarda tüketimi kan basıncının kontrol altında tutulmasında etkili olabilir.</a:t>
            </a:r>
          </a:p>
          <a:p>
            <a:endParaRPr lang="tr-TR" b="1" dirty="0" smtClean="0">
              <a:solidFill>
                <a:schemeClr val="tx2">
                  <a:lumMod val="50000"/>
                </a:schemeClr>
              </a:solidFill>
            </a:endParaRPr>
          </a:p>
          <a:p>
            <a:pPr>
              <a:buNone/>
            </a:pPr>
            <a:r>
              <a:rPr lang="tr-TR" sz="1900" b="1" i="1" dirty="0" smtClean="0">
                <a:solidFill>
                  <a:schemeClr val="accent2">
                    <a:lumMod val="75000"/>
                  </a:schemeClr>
                </a:solidFill>
              </a:rPr>
              <a:t>DİKKAT:</a:t>
            </a:r>
          </a:p>
          <a:p>
            <a:pPr>
              <a:buNone/>
            </a:pPr>
            <a:r>
              <a:rPr lang="tr-TR" sz="1900" i="1" dirty="0" smtClean="0">
                <a:solidFill>
                  <a:schemeClr val="accent2">
                    <a:lumMod val="75000"/>
                  </a:schemeClr>
                </a:solidFill>
              </a:rPr>
              <a:t>Hipertansiyon hastaları, yağlı tohumların tüketiminde, tuzsuz olanları tercih etmelidir.</a:t>
            </a:r>
            <a:endParaRPr lang="tr-TR" sz="19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Yağlı Tohumlar İçin Tüketim Önerileri: </a:t>
            </a:r>
            <a:endParaRPr lang="tr-TR" dirty="0"/>
          </a:p>
        </p:txBody>
      </p:sp>
      <p:sp>
        <p:nvSpPr>
          <p:cNvPr id="3" name="2 İçerik Yer Tutucusu"/>
          <p:cNvSpPr>
            <a:spLocks noGrp="1"/>
          </p:cNvSpPr>
          <p:nvPr>
            <p:ph sz="quarter" idx="1"/>
          </p:nvPr>
        </p:nvSpPr>
        <p:spPr>
          <a:xfrm>
            <a:off x="612648" y="1600200"/>
            <a:ext cx="8153400" cy="4972072"/>
          </a:xfrm>
        </p:spPr>
        <p:txBody>
          <a:bodyPr>
            <a:normAutofit fontScale="92500" lnSpcReduction="20000"/>
          </a:bodyPr>
          <a:lstStyle/>
          <a:p>
            <a:r>
              <a:rPr lang="tr-TR" b="1" dirty="0" smtClean="0">
                <a:solidFill>
                  <a:schemeClr val="tx2">
                    <a:lumMod val="50000"/>
                  </a:schemeClr>
                </a:solidFill>
              </a:rPr>
              <a:t>Türkiye Sağlık Bakanlığı ile Hacettepe Üniversitesi Beslenme ve Diyetetik Bölümü’nün oluşturduğu Türkiye’ye Özgü Beslenme Rehberi’nde, yeterli ve dengeli beslenme için dört besin grubundan yeterli ve dengeli miktarlarda tüketilmesi gerektiği bildirilmiştir.</a:t>
            </a:r>
          </a:p>
          <a:p>
            <a:endParaRPr lang="tr-TR" b="1" dirty="0" smtClean="0">
              <a:solidFill>
                <a:schemeClr val="tx2">
                  <a:lumMod val="50000"/>
                </a:schemeClr>
              </a:solidFill>
            </a:endParaRPr>
          </a:p>
          <a:p>
            <a:r>
              <a:rPr lang="tr-TR" b="1" dirty="0" smtClean="0">
                <a:solidFill>
                  <a:schemeClr val="tx2">
                    <a:lumMod val="50000"/>
                  </a:schemeClr>
                </a:solidFill>
              </a:rPr>
              <a:t>Günlük diyetimizde yer alan dört besin grubundan ikincisi olan et, balık yumurta, </a:t>
            </a:r>
            <a:r>
              <a:rPr lang="tr-TR" b="1" dirty="0" err="1" smtClean="0">
                <a:solidFill>
                  <a:schemeClr val="tx2">
                    <a:lumMod val="50000"/>
                  </a:schemeClr>
                </a:solidFill>
              </a:rPr>
              <a:t>kurubaklagil</a:t>
            </a:r>
            <a:r>
              <a:rPr lang="tr-TR" b="1" dirty="0" smtClean="0">
                <a:solidFill>
                  <a:schemeClr val="tx2">
                    <a:lumMod val="50000"/>
                  </a:schemeClr>
                </a:solidFill>
              </a:rPr>
              <a:t> ve yağlı tohumlar gibi besinleri içeren et ve et yerine geçenler grubu; protein, demir, çinko, fosfor, magnezyum, E vitamini, B grubu vitaminler ve posa açısından zengindir.</a:t>
            </a:r>
            <a:endParaRPr lang="tr-TR"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4757758"/>
          </a:xfrm>
        </p:spPr>
        <p:txBody>
          <a:bodyPr>
            <a:normAutofit lnSpcReduction="10000"/>
          </a:bodyPr>
          <a:lstStyle/>
          <a:p>
            <a:pPr>
              <a:buNone/>
            </a:pPr>
            <a:r>
              <a:rPr lang="tr-TR" b="1" dirty="0" smtClean="0"/>
              <a:t>   </a:t>
            </a:r>
            <a:r>
              <a:rPr lang="tr-TR" b="1" dirty="0" smtClean="0">
                <a:solidFill>
                  <a:schemeClr val="tx2">
                    <a:lumMod val="50000"/>
                  </a:schemeClr>
                </a:solidFill>
              </a:rPr>
              <a:t>Türkiye’ye Özgü Beslenme Rehberi’ne göre ; </a:t>
            </a:r>
          </a:p>
          <a:p>
            <a:pPr>
              <a:buNone/>
            </a:pPr>
            <a:r>
              <a:rPr lang="tr-TR" b="1" dirty="0" smtClean="0">
                <a:solidFill>
                  <a:schemeClr val="tx2">
                    <a:lumMod val="50000"/>
                  </a:schemeClr>
                </a:solidFill>
              </a:rPr>
              <a:t>   Et-Yumurta-</a:t>
            </a:r>
            <a:r>
              <a:rPr lang="tr-TR" b="1" dirty="0" err="1" smtClean="0">
                <a:solidFill>
                  <a:schemeClr val="tx2">
                    <a:lumMod val="50000"/>
                  </a:schemeClr>
                </a:solidFill>
              </a:rPr>
              <a:t>Kurubaklagil</a:t>
            </a:r>
            <a:r>
              <a:rPr lang="tr-TR" b="1" dirty="0" smtClean="0">
                <a:solidFill>
                  <a:schemeClr val="tx2">
                    <a:lumMod val="50000"/>
                  </a:schemeClr>
                </a:solidFill>
              </a:rPr>
              <a:t> grubundan günde 2 porsiyon alınmalıdır. 1 Porsiyon ölçüleri:</a:t>
            </a:r>
          </a:p>
          <a:p>
            <a:endParaRPr lang="tr-TR" dirty="0" smtClean="0">
              <a:solidFill>
                <a:schemeClr val="tx2">
                  <a:lumMod val="50000"/>
                </a:schemeClr>
              </a:solidFill>
            </a:endParaRPr>
          </a:p>
          <a:p>
            <a:r>
              <a:rPr lang="tr-TR" dirty="0" smtClean="0">
                <a:solidFill>
                  <a:schemeClr val="tx2">
                    <a:lumMod val="50000"/>
                  </a:schemeClr>
                </a:solidFill>
              </a:rPr>
              <a:t>Et, tavuk, balık vb.: 50-60 g (2 ızgara köfte büyüklüğünde)</a:t>
            </a:r>
          </a:p>
          <a:p>
            <a:r>
              <a:rPr lang="tr-TR" dirty="0" err="1" smtClean="0">
                <a:solidFill>
                  <a:schemeClr val="tx2">
                    <a:lumMod val="50000"/>
                  </a:schemeClr>
                </a:solidFill>
              </a:rPr>
              <a:t>Kurubaklagiller</a:t>
            </a:r>
            <a:r>
              <a:rPr lang="tr-TR" dirty="0" smtClean="0">
                <a:solidFill>
                  <a:schemeClr val="tx2">
                    <a:lumMod val="50000"/>
                  </a:schemeClr>
                </a:solidFill>
              </a:rPr>
              <a:t>: 90 g (Bir çay bardağı )</a:t>
            </a:r>
          </a:p>
          <a:p>
            <a:r>
              <a:rPr lang="tr-TR" dirty="0" smtClean="0">
                <a:solidFill>
                  <a:schemeClr val="tx2">
                    <a:lumMod val="50000"/>
                  </a:schemeClr>
                </a:solidFill>
              </a:rPr>
              <a:t>Yağlı tohumlar: 30 g</a:t>
            </a:r>
          </a:p>
          <a:p>
            <a:r>
              <a:rPr lang="tr-TR" dirty="0" smtClean="0">
                <a:solidFill>
                  <a:schemeClr val="tx2">
                    <a:lumMod val="50000"/>
                  </a:schemeClr>
                </a:solidFill>
              </a:rPr>
              <a:t>Yumurta: Haftada 3-4 adet tüketilmelidir. 2 yumurta, 2-3 köfteye eş değerdir.</a:t>
            </a:r>
            <a:endParaRPr lang="tr-T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rmAutofit/>
          </a:bodyPr>
          <a:lstStyle/>
          <a:p>
            <a:pPr>
              <a:buNone/>
            </a:pPr>
            <a:r>
              <a:rPr lang="tr-TR" sz="7200" b="1" dirty="0" smtClean="0">
                <a:solidFill>
                  <a:schemeClr val="tx2">
                    <a:lumMod val="50000"/>
                  </a:schemeClr>
                </a:solidFill>
              </a:rPr>
              <a:t>          KURU </a:t>
            </a:r>
          </a:p>
          <a:p>
            <a:pPr>
              <a:buNone/>
            </a:pPr>
            <a:r>
              <a:rPr lang="tr-TR" sz="7200" b="1" dirty="0" smtClean="0">
                <a:solidFill>
                  <a:schemeClr val="tx2">
                    <a:lumMod val="50000"/>
                  </a:schemeClr>
                </a:solidFill>
              </a:rPr>
              <a:t>       MEYVELER</a:t>
            </a:r>
            <a:endParaRPr lang="tr-TR" sz="7200" b="1" dirty="0">
              <a:solidFill>
                <a:schemeClr val="tx2">
                  <a:lumMod val="50000"/>
                </a:schemeClr>
              </a:solidFill>
            </a:endParaRPr>
          </a:p>
        </p:txBody>
      </p:sp>
      <p:pic>
        <p:nvPicPr>
          <p:cNvPr id="46082" name="Picture 2" descr="Kuru meyvelerin faydaları">
            <a:hlinkClick r:id="rId2"/>
          </p:cNvPr>
          <p:cNvPicPr>
            <a:picLocks noChangeAspect="1" noChangeArrowheads="1"/>
          </p:cNvPicPr>
          <p:nvPr/>
        </p:nvPicPr>
        <p:blipFill>
          <a:blip r:embed="rId3"/>
          <a:srcRect/>
          <a:stretch>
            <a:fillRect/>
          </a:stretch>
        </p:blipFill>
        <p:spPr bwMode="auto">
          <a:xfrm>
            <a:off x="6858016" y="1785926"/>
            <a:ext cx="1895651" cy="2857520"/>
          </a:xfrm>
          <a:prstGeom prst="rect">
            <a:avLst/>
          </a:prstGeom>
          <a:noFill/>
        </p:spPr>
      </p:pic>
      <p:pic>
        <p:nvPicPr>
          <p:cNvPr id="46084" name="Picture 4" descr="http://haberpan.net/haber/10/12/27/139e/sifa-kaynagi-kuru-meyveler.jpg"/>
          <p:cNvPicPr>
            <a:picLocks noChangeAspect="1" noChangeArrowheads="1"/>
          </p:cNvPicPr>
          <p:nvPr/>
        </p:nvPicPr>
        <p:blipFill>
          <a:blip r:embed="rId4"/>
          <a:srcRect/>
          <a:stretch>
            <a:fillRect/>
          </a:stretch>
        </p:blipFill>
        <p:spPr bwMode="auto">
          <a:xfrm>
            <a:off x="2714612" y="4071942"/>
            <a:ext cx="3524275" cy="2428892"/>
          </a:xfrm>
          <a:prstGeom prst="rect">
            <a:avLst/>
          </a:prstGeom>
          <a:noFill/>
        </p:spPr>
      </p:pic>
      <p:pic>
        <p:nvPicPr>
          <p:cNvPr id="46086" name="Picture 6" descr="http://3.bp.blogspot.com/_iC0kijBwz6M/SbLa2GEKkMI/AAAAAAAAAlc/ll1iaDCPiSU/s400/kurumeyveler3.jpg"/>
          <p:cNvPicPr>
            <a:picLocks noChangeAspect="1" noChangeArrowheads="1"/>
          </p:cNvPicPr>
          <p:nvPr/>
        </p:nvPicPr>
        <p:blipFill>
          <a:blip r:embed="rId5"/>
          <a:srcRect/>
          <a:stretch>
            <a:fillRect/>
          </a:stretch>
        </p:blipFill>
        <p:spPr bwMode="auto">
          <a:xfrm>
            <a:off x="214282" y="1785926"/>
            <a:ext cx="2071702" cy="27146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612648" y="2714620"/>
            <a:ext cx="8153400" cy="3381380"/>
          </a:xfrm>
        </p:spPr>
        <p:txBody>
          <a:bodyPr>
            <a:normAutofit/>
          </a:bodyPr>
          <a:lstStyle/>
          <a:p>
            <a:pPr algn="ctr">
              <a:buNone/>
            </a:pPr>
            <a:r>
              <a:rPr lang="tr-TR" sz="4000" b="1" dirty="0" smtClean="0">
                <a:solidFill>
                  <a:schemeClr val="tx2">
                    <a:lumMod val="50000"/>
                  </a:schemeClr>
                </a:solidFill>
              </a:rPr>
              <a:t>Kurutulmuş meyveler zamanında ve ürün çok iken toplanmış meyvelerin suyunun uçurulması ile hazırlanmış ürünlerdir</a:t>
            </a:r>
            <a:endParaRPr lang="tr-TR" sz="4000" b="1" dirty="0">
              <a:solidFill>
                <a:schemeClr val="tx2">
                  <a:lumMod val="50000"/>
                </a:schemeClr>
              </a:solidFill>
            </a:endParaRPr>
          </a:p>
        </p:txBody>
      </p:sp>
      <p:pic>
        <p:nvPicPr>
          <p:cNvPr id="50180" name="Picture 4" descr="http://www.batafood.com/wp-content/uploads/2010/04/driedfruit.jpg"/>
          <p:cNvPicPr>
            <a:picLocks noChangeAspect="1" noChangeArrowheads="1"/>
          </p:cNvPicPr>
          <p:nvPr/>
        </p:nvPicPr>
        <p:blipFill>
          <a:blip r:embed="rId2"/>
          <a:srcRect/>
          <a:stretch>
            <a:fillRect/>
          </a:stretch>
        </p:blipFill>
        <p:spPr bwMode="auto">
          <a:xfrm>
            <a:off x="357158" y="285728"/>
            <a:ext cx="2500330" cy="2027298"/>
          </a:xfrm>
          <a:prstGeom prst="rect">
            <a:avLst/>
          </a:prstGeom>
          <a:noFill/>
        </p:spPr>
      </p:pic>
      <p:pic>
        <p:nvPicPr>
          <p:cNvPr id="50182" name="Picture 6" descr="http://geniusbeauty.com/wp-content/uploads/2009/03/fresh-and-dried-fruits.jpg"/>
          <p:cNvPicPr>
            <a:picLocks noChangeAspect="1" noChangeArrowheads="1"/>
          </p:cNvPicPr>
          <p:nvPr/>
        </p:nvPicPr>
        <p:blipFill>
          <a:blip r:embed="rId3"/>
          <a:srcRect/>
          <a:stretch>
            <a:fillRect/>
          </a:stretch>
        </p:blipFill>
        <p:spPr bwMode="auto">
          <a:xfrm>
            <a:off x="6072198" y="285728"/>
            <a:ext cx="2787775" cy="2071702"/>
          </a:xfrm>
          <a:prstGeom prst="rect">
            <a:avLst/>
          </a:prstGeom>
          <a:noFill/>
        </p:spPr>
      </p:pic>
      <p:pic>
        <p:nvPicPr>
          <p:cNvPr id="50184" name="Picture 8" descr="http://www.driedfruit-info.com/images/intro_driedfruit.jpg"/>
          <p:cNvPicPr>
            <a:picLocks noChangeAspect="1" noChangeArrowheads="1"/>
          </p:cNvPicPr>
          <p:nvPr/>
        </p:nvPicPr>
        <p:blipFill>
          <a:blip r:embed="rId4"/>
          <a:srcRect/>
          <a:stretch>
            <a:fillRect/>
          </a:stretch>
        </p:blipFill>
        <p:spPr bwMode="auto">
          <a:xfrm>
            <a:off x="142844" y="4857760"/>
            <a:ext cx="3491370" cy="150019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571472" y="1600200"/>
            <a:ext cx="8194576" cy="4686320"/>
          </a:xfrm>
        </p:spPr>
        <p:txBody>
          <a:bodyPr>
            <a:normAutofit/>
          </a:bodyPr>
          <a:lstStyle/>
          <a:p>
            <a:pPr algn="ctr">
              <a:buNone/>
            </a:pPr>
            <a:r>
              <a:rPr lang="tr-TR" sz="3600" b="1" dirty="0" smtClean="0">
                <a:solidFill>
                  <a:schemeClr val="tx2">
                    <a:lumMod val="50000"/>
                  </a:schemeClr>
                </a:solidFill>
              </a:rPr>
              <a:t>Meyveler kurutulduğunda, içerdikleri vitamin, mineral, protein, yağ gibi besin maddelerinin daha yoğun hale gelir.</a:t>
            </a:r>
          </a:p>
          <a:p>
            <a:pPr algn="ctr">
              <a:buNone/>
            </a:pPr>
            <a:r>
              <a:rPr lang="tr-TR" sz="3600" b="1" dirty="0" smtClean="0">
                <a:solidFill>
                  <a:schemeClr val="tx2">
                    <a:lumMod val="50000"/>
                  </a:schemeClr>
                </a:solidFill>
              </a:rPr>
              <a:t>Böylece meyvelerin suyu dışında tüm besin öğeleri önemli ölçüde korunmuş olur</a:t>
            </a:r>
            <a:endParaRPr lang="tr-TR" sz="3600" b="1" dirty="0">
              <a:solidFill>
                <a:schemeClr val="tx2">
                  <a:lumMod val="50000"/>
                </a:schemeClr>
              </a:solidFill>
            </a:endParaRPr>
          </a:p>
        </p:txBody>
      </p:sp>
      <p:pic>
        <p:nvPicPr>
          <p:cNvPr id="51202" name="Picture 2" descr="http://t0.gstatic.com/images?q=tbn:ANd9GcQLJ1TpHm9VGDGbSoLAg197GDFx55ec4pDy2WqizuALqweMxY5Ye19ZkhA">
            <a:hlinkClick r:id="rId2"/>
          </p:cNvPr>
          <p:cNvPicPr>
            <a:picLocks noChangeAspect="1" noChangeArrowheads="1"/>
          </p:cNvPicPr>
          <p:nvPr/>
        </p:nvPicPr>
        <p:blipFill>
          <a:blip r:embed="rId3"/>
          <a:srcRect/>
          <a:stretch>
            <a:fillRect/>
          </a:stretch>
        </p:blipFill>
        <p:spPr bwMode="auto">
          <a:xfrm>
            <a:off x="500034" y="5214950"/>
            <a:ext cx="1104900" cy="1104901"/>
          </a:xfrm>
          <a:prstGeom prst="rect">
            <a:avLst/>
          </a:prstGeom>
          <a:noFill/>
        </p:spPr>
      </p:pic>
      <p:pic>
        <p:nvPicPr>
          <p:cNvPr id="51204" name="Picture 4" descr="http://t1.gstatic.com/images?q=tbn:ANd9GcSluSBbAdwrKnZqIl8UCZWhFe6NaqttXnvQtxcKR9zfAk4jwHjw78NSzOI">
            <a:hlinkClick r:id="rId4"/>
          </p:cNvPr>
          <p:cNvPicPr>
            <a:picLocks noChangeAspect="1" noChangeArrowheads="1"/>
          </p:cNvPicPr>
          <p:nvPr/>
        </p:nvPicPr>
        <p:blipFill>
          <a:blip r:embed="rId5"/>
          <a:srcRect/>
          <a:stretch>
            <a:fillRect/>
          </a:stretch>
        </p:blipFill>
        <p:spPr bwMode="auto">
          <a:xfrm>
            <a:off x="7643834" y="214290"/>
            <a:ext cx="1304925" cy="9810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612648" y="2571744"/>
            <a:ext cx="8153400" cy="3524256"/>
          </a:xfrm>
        </p:spPr>
        <p:txBody>
          <a:bodyPr/>
          <a:lstStyle/>
          <a:p>
            <a:pPr algn="ctr">
              <a:buNone/>
            </a:pPr>
            <a:r>
              <a:rPr lang="tr-TR" b="1" dirty="0" smtClean="0">
                <a:solidFill>
                  <a:schemeClr val="tx2">
                    <a:lumMod val="50000"/>
                  </a:schemeClr>
                </a:solidFill>
              </a:rPr>
              <a:t>Daha fazla taze meyve tüketilerek alınabilecek besinler bu yoğunlaşma nedeni ile daha az miktarda kurutulmuş meyve ile vücuda alınabilir</a:t>
            </a:r>
            <a:endParaRPr lang="tr-TR" b="1" dirty="0">
              <a:solidFill>
                <a:schemeClr val="tx2">
                  <a:lumMod val="50000"/>
                </a:schemeClr>
              </a:solidFill>
            </a:endParaRPr>
          </a:p>
        </p:txBody>
      </p:sp>
      <p:pic>
        <p:nvPicPr>
          <p:cNvPr id="52228" name="Picture 4" descr="http://www.worldofstock.com/slides/PFO5719.jpg"/>
          <p:cNvPicPr>
            <a:picLocks noChangeAspect="1" noChangeArrowheads="1"/>
          </p:cNvPicPr>
          <p:nvPr/>
        </p:nvPicPr>
        <p:blipFill>
          <a:blip r:embed="rId2"/>
          <a:srcRect/>
          <a:stretch>
            <a:fillRect/>
          </a:stretch>
        </p:blipFill>
        <p:spPr bwMode="auto">
          <a:xfrm>
            <a:off x="0" y="4154236"/>
            <a:ext cx="4071934" cy="2703764"/>
          </a:xfrm>
          <a:prstGeom prst="rect">
            <a:avLst/>
          </a:prstGeom>
          <a:noFill/>
        </p:spPr>
      </p:pic>
      <p:pic>
        <p:nvPicPr>
          <p:cNvPr id="52230" name="Picture 6" descr="http://www.worldofstock.com/slides/PFO5718.jpg"/>
          <p:cNvPicPr>
            <a:picLocks noChangeAspect="1" noChangeArrowheads="1"/>
          </p:cNvPicPr>
          <p:nvPr/>
        </p:nvPicPr>
        <p:blipFill>
          <a:blip r:embed="rId3"/>
          <a:srcRect/>
          <a:stretch>
            <a:fillRect/>
          </a:stretch>
        </p:blipFill>
        <p:spPr bwMode="auto">
          <a:xfrm>
            <a:off x="6643694" y="0"/>
            <a:ext cx="2500306" cy="250030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612648" y="1428736"/>
            <a:ext cx="8153400" cy="5286412"/>
          </a:xfrm>
        </p:spPr>
        <p:txBody>
          <a:bodyPr>
            <a:normAutofit lnSpcReduction="10000"/>
          </a:bodyPr>
          <a:lstStyle/>
          <a:p>
            <a:pPr>
              <a:buNone/>
            </a:pPr>
            <a:r>
              <a:rPr lang="tr-TR" dirty="0" smtClean="0"/>
              <a:t>   </a:t>
            </a:r>
            <a:r>
              <a:rPr lang="tr-TR" b="1" dirty="0" smtClean="0">
                <a:solidFill>
                  <a:schemeClr val="tx2">
                    <a:lumMod val="50000"/>
                  </a:schemeClr>
                </a:solidFill>
              </a:rPr>
              <a:t>Kurutulmuş meyvelerin enerji, kuvvet ve öğrenme üzerinde olumlu etkileri vardır. </a:t>
            </a:r>
          </a:p>
          <a:p>
            <a:r>
              <a:rPr lang="tr-TR" dirty="0" smtClean="0">
                <a:solidFill>
                  <a:schemeClr val="tx2">
                    <a:lumMod val="50000"/>
                  </a:schemeClr>
                </a:solidFill>
              </a:rPr>
              <a:t>Bu nedenle özellikle spor sırasında gücü artırır. </a:t>
            </a:r>
          </a:p>
          <a:p>
            <a:r>
              <a:rPr lang="tr-TR" dirty="0" smtClean="0">
                <a:solidFill>
                  <a:schemeClr val="tx2">
                    <a:lumMod val="50000"/>
                  </a:schemeClr>
                </a:solidFill>
              </a:rPr>
              <a:t>Kötü kolesterolü düşürür. </a:t>
            </a:r>
          </a:p>
          <a:p>
            <a:r>
              <a:rPr lang="tr-TR" dirty="0" smtClean="0">
                <a:solidFill>
                  <a:schemeClr val="tx2">
                    <a:lumMod val="50000"/>
                  </a:schemeClr>
                </a:solidFill>
              </a:rPr>
              <a:t>Beslenme sorunlarına bağlı kansızlıkları önler.</a:t>
            </a:r>
          </a:p>
          <a:p>
            <a:r>
              <a:rPr lang="tr-TR" dirty="0" smtClean="0">
                <a:solidFill>
                  <a:schemeClr val="tx2">
                    <a:lumMod val="50000"/>
                  </a:schemeClr>
                </a:solidFill>
              </a:rPr>
              <a:t>Emziren annelerde süt oluşumunu artırır.</a:t>
            </a:r>
          </a:p>
          <a:p>
            <a:r>
              <a:rPr lang="tr-TR" dirty="0" smtClean="0">
                <a:solidFill>
                  <a:schemeClr val="tx2">
                    <a:lumMod val="50000"/>
                  </a:schemeClr>
                </a:solidFill>
              </a:rPr>
              <a:t>Hastalıkların ve yaraların iyileşmesini hızlandırır, kolaylaştırır.</a:t>
            </a:r>
          </a:p>
          <a:p>
            <a:r>
              <a:rPr lang="tr-TR" dirty="0" smtClean="0">
                <a:solidFill>
                  <a:schemeClr val="tx2">
                    <a:lumMod val="50000"/>
                  </a:schemeClr>
                </a:solidFill>
              </a:rPr>
              <a:t>Kurutulmuş meyveler içerdikleri lif zenginliğiyle mide bağırsak sistemi kanserlerinden korur ve kabızlığı önler</a:t>
            </a:r>
            <a:endParaRPr lang="tr-TR" dirty="0">
              <a:solidFill>
                <a:schemeClr val="tx2">
                  <a:lumMod val="50000"/>
                </a:schemeClr>
              </a:solidFill>
            </a:endParaRPr>
          </a:p>
        </p:txBody>
      </p:sp>
      <p:pic>
        <p:nvPicPr>
          <p:cNvPr id="55298" name="Picture 2" descr="http://www.healthcastle.com/images/dried_fruit.jpg"/>
          <p:cNvPicPr>
            <a:picLocks noChangeAspect="1" noChangeArrowheads="1"/>
          </p:cNvPicPr>
          <p:nvPr/>
        </p:nvPicPr>
        <p:blipFill>
          <a:blip r:embed="rId2"/>
          <a:srcRect/>
          <a:stretch>
            <a:fillRect/>
          </a:stretch>
        </p:blipFill>
        <p:spPr bwMode="auto">
          <a:xfrm>
            <a:off x="6877113" y="0"/>
            <a:ext cx="2266887" cy="15716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b="1" dirty="0" smtClean="0">
                <a:solidFill>
                  <a:schemeClr val="tx2">
                    <a:lumMod val="50000"/>
                  </a:schemeClr>
                </a:solidFill>
              </a:rPr>
              <a:t>Kurutulmuş meyvelerin raf ömrü daha uzundur ve taze meyve ile karşılaştırıldığında daha yüksek</a:t>
            </a:r>
          </a:p>
          <a:p>
            <a:pPr algn="ctr">
              <a:buNone/>
            </a:pPr>
            <a:r>
              <a:rPr lang="tr-TR" b="1" dirty="0" smtClean="0">
                <a:solidFill>
                  <a:schemeClr val="tx2">
                    <a:lumMod val="50000"/>
                  </a:schemeClr>
                </a:solidFill>
              </a:rPr>
              <a:t> C vitamini ve </a:t>
            </a:r>
            <a:r>
              <a:rPr lang="tr-TR" b="1" dirty="0" err="1" smtClean="0">
                <a:solidFill>
                  <a:schemeClr val="tx2">
                    <a:lumMod val="50000"/>
                  </a:schemeClr>
                </a:solidFill>
              </a:rPr>
              <a:t>polifenol</a:t>
            </a:r>
            <a:r>
              <a:rPr lang="tr-TR" b="1" dirty="0" smtClean="0">
                <a:solidFill>
                  <a:schemeClr val="tx2">
                    <a:lumMod val="50000"/>
                  </a:schemeClr>
                </a:solidFill>
              </a:rPr>
              <a:t> içermektedir</a:t>
            </a:r>
            <a:endParaRPr lang="tr-TR" b="1" dirty="0">
              <a:solidFill>
                <a:schemeClr val="tx2">
                  <a:lumMod val="50000"/>
                </a:schemeClr>
              </a:solidFill>
            </a:endParaRPr>
          </a:p>
        </p:txBody>
      </p:sp>
      <p:pic>
        <p:nvPicPr>
          <p:cNvPr id="54274" name="Picture 2" descr="http://www.b2becuador.net/graficos/new/prueba2.jpg"/>
          <p:cNvPicPr>
            <a:picLocks noChangeAspect="1" noChangeArrowheads="1"/>
          </p:cNvPicPr>
          <p:nvPr/>
        </p:nvPicPr>
        <p:blipFill>
          <a:blip r:embed="rId2"/>
          <a:srcRect/>
          <a:stretch>
            <a:fillRect/>
          </a:stretch>
        </p:blipFill>
        <p:spPr bwMode="auto">
          <a:xfrm>
            <a:off x="3143240" y="3643314"/>
            <a:ext cx="3500462" cy="2667000"/>
          </a:xfrm>
          <a:prstGeom prst="rect">
            <a:avLst/>
          </a:prstGeom>
          <a:noFill/>
        </p:spPr>
      </p:pic>
      <p:pic>
        <p:nvPicPr>
          <p:cNvPr id="54276" name="Picture 4" descr="http://t2.gstatic.com/images?q=tbn:ANd9GcQbYghKB-NSFCniXHGtlymeeqgrQ-zmDE87BlcVBHuYWyDydo2ec_-q9v4">
            <a:hlinkClick r:id="rId3"/>
          </p:cNvPr>
          <p:cNvPicPr>
            <a:picLocks noChangeAspect="1" noChangeArrowheads="1"/>
          </p:cNvPicPr>
          <p:nvPr/>
        </p:nvPicPr>
        <p:blipFill>
          <a:blip r:embed="rId4"/>
          <a:srcRect/>
          <a:stretch>
            <a:fillRect/>
          </a:stretch>
        </p:blipFill>
        <p:spPr bwMode="auto">
          <a:xfrm>
            <a:off x="8001024" y="214290"/>
            <a:ext cx="1038225" cy="9334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4972072"/>
          </a:xfrm>
        </p:spPr>
        <p:txBody>
          <a:bodyPr>
            <a:normAutofit lnSpcReduction="10000"/>
          </a:bodyPr>
          <a:lstStyle/>
          <a:p>
            <a:pPr algn="ctr">
              <a:buNone/>
            </a:pPr>
            <a:r>
              <a:rPr lang="tr-TR" b="1" dirty="0" smtClean="0">
                <a:solidFill>
                  <a:schemeClr val="tx2">
                    <a:lumMod val="50000"/>
                  </a:schemeClr>
                </a:solidFill>
              </a:rPr>
              <a:t>Kurutulmuş meyvelerin besin değeri sıralaması yapılması gerekirse;</a:t>
            </a:r>
          </a:p>
          <a:p>
            <a:pPr algn="ctr">
              <a:buNone/>
            </a:pPr>
            <a:r>
              <a:rPr lang="tr-TR" b="1" dirty="0" smtClean="0">
                <a:solidFill>
                  <a:schemeClr val="tx2">
                    <a:lumMod val="50000"/>
                  </a:schemeClr>
                </a:solidFill>
              </a:rPr>
              <a:t> kayısı</a:t>
            </a:r>
          </a:p>
          <a:p>
            <a:pPr algn="ctr">
              <a:buNone/>
            </a:pPr>
            <a:r>
              <a:rPr lang="tr-TR" b="1" dirty="0" smtClean="0">
                <a:solidFill>
                  <a:schemeClr val="tx2">
                    <a:lumMod val="50000"/>
                  </a:schemeClr>
                </a:solidFill>
              </a:rPr>
              <a:t> incir</a:t>
            </a:r>
          </a:p>
          <a:p>
            <a:pPr algn="ctr">
              <a:buNone/>
            </a:pPr>
            <a:r>
              <a:rPr lang="tr-TR" b="1" dirty="0" smtClean="0">
                <a:solidFill>
                  <a:schemeClr val="tx2">
                    <a:lumMod val="50000"/>
                  </a:schemeClr>
                </a:solidFill>
              </a:rPr>
              <a:t> erik</a:t>
            </a:r>
          </a:p>
          <a:p>
            <a:pPr algn="ctr">
              <a:buNone/>
            </a:pPr>
            <a:r>
              <a:rPr lang="tr-TR" b="1" dirty="0" smtClean="0">
                <a:solidFill>
                  <a:schemeClr val="tx2">
                    <a:lumMod val="50000"/>
                  </a:schemeClr>
                </a:solidFill>
              </a:rPr>
              <a:t> üzüm</a:t>
            </a:r>
          </a:p>
          <a:p>
            <a:pPr algn="ctr">
              <a:buNone/>
            </a:pPr>
            <a:r>
              <a:rPr lang="tr-TR" b="1" dirty="0" smtClean="0">
                <a:solidFill>
                  <a:schemeClr val="tx2">
                    <a:lumMod val="50000"/>
                  </a:schemeClr>
                </a:solidFill>
              </a:rPr>
              <a:t>kızılcık </a:t>
            </a:r>
          </a:p>
          <a:p>
            <a:pPr algn="ctr">
              <a:buNone/>
            </a:pPr>
            <a:r>
              <a:rPr lang="tr-TR" b="1" dirty="0" smtClean="0">
                <a:solidFill>
                  <a:schemeClr val="tx2">
                    <a:lumMod val="50000"/>
                  </a:schemeClr>
                </a:solidFill>
              </a:rPr>
              <a:t>olarak sıralanabilir. Lif, vitamin, mineral, </a:t>
            </a:r>
            <a:r>
              <a:rPr lang="tr-TR" b="1" dirty="0" err="1" smtClean="0">
                <a:solidFill>
                  <a:schemeClr val="tx2">
                    <a:lumMod val="50000"/>
                  </a:schemeClr>
                </a:solidFill>
              </a:rPr>
              <a:t>fitobesinler</a:t>
            </a:r>
            <a:r>
              <a:rPr lang="tr-TR" b="1" dirty="0" smtClean="0">
                <a:solidFill>
                  <a:schemeClr val="tx2">
                    <a:lumMod val="50000"/>
                  </a:schemeClr>
                </a:solidFill>
              </a:rPr>
              <a:t>, potasyum bakımından kurutulmuş meyveler bulunmaz birer kaynaktır.</a:t>
            </a:r>
          </a:p>
          <a:p>
            <a:endParaRPr lang="tr-TR" dirty="0"/>
          </a:p>
        </p:txBody>
      </p:sp>
      <p:pic>
        <p:nvPicPr>
          <p:cNvPr id="53250" name="Picture 2" descr="http://www.driedfruits.com.cn/images/Dried-Turkish-Apricots.jpg"/>
          <p:cNvPicPr>
            <a:picLocks noChangeAspect="1" noChangeArrowheads="1"/>
          </p:cNvPicPr>
          <p:nvPr/>
        </p:nvPicPr>
        <p:blipFill>
          <a:blip r:embed="rId2"/>
          <a:srcRect/>
          <a:stretch>
            <a:fillRect/>
          </a:stretch>
        </p:blipFill>
        <p:spPr bwMode="auto">
          <a:xfrm>
            <a:off x="1000100" y="2928934"/>
            <a:ext cx="2900603" cy="1631589"/>
          </a:xfrm>
          <a:prstGeom prst="rect">
            <a:avLst/>
          </a:prstGeom>
          <a:noFill/>
        </p:spPr>
      </p:pic>
      <p:pic>
        <p:nvPicPr>
          <p:cNvPr id="53252" name="Picture 4" descr="http://i01.i.aliimg.com/photo/v0/105283733/dried_fruits.jpg"/>
          <p:cNvPicPr>
            <a:picLocks noChangeAspect="1" noChangeArrowheads="1"/>
          </p:cNvPicPr>
          <p:nvPr/>
        </p:nvPicPr>
        <p:blipFill>
          <a:blip r:embed="rId3"/>
          <a:srcRect/>
          <a:stretch>
            <a:fillRect/>
          </a:stretch>
        </p:blipFill>
        <p:spPr bwMode="auto">
          <a:xfrm>
            <a:off x="5918554" y="2714620"/>
            <a:ext cx="2566515" cy="20002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buNone/>
            </a:pPr>
            <a:r>
              <a:rPr lang="tr-TR" sz="4000" b="1" dirty="0" smtClean="0">
                <a:solidFill>
                  <a:schemeClr val="tx2">
                    <a:lumMod val="50000"/>
                  </a:schemeClr>
                </a:solidFill>
              </a:rPr>
              <a:t>  Yüksek protein ve düşük karbonhidrat içeren, doymamış yağ oranı yüksek olan, mineral, vitamin, antioksidan ve </a:t>
            </a:r>
            <a:r>
              <a:rPr lang="tr-TR" sz="4000" b="1" dirty="0" err="1" smtClean="0">
                <a:solidFill>
                  <a:schemeClr val="tx2">
                    <a:lumMod val="50000"/>
                  </a:schemeClr>
                </a:solidFill>
              </a:rPr>
              <a:t>fenolik</a:t>
            </a:r>
            <a:r>
              <a:rPr lang="tr-TR" sz="4000" b="1" dirty="0" smtClean="0">
                <a:solidFill>
                  <a:schemeClr val="tx2">
                    <a:lumMod val="50000"/>
                  </a:schemeClr>
                </a:solidFill>
              </a:rPr>
              <a:t> maddelerce zengin kuruyemişler insan beslenmesinde önemli bir besin kaynağıdır</a:t>
            </a:r>
            <a:endParaRPr lang="tr-TR" sz="4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928802"/>
            <a:ext cx="8153400" cy="4167198"/>
          </a:xfrm>
        </p:spPr>
        <p:txBody>
          <a:bodyPr/>
          <a:lstStyle/>
          <a:p>
            <a:pPr algn="ctr">
              <a:buNone/>
            </a:pPr>
            <a:r>
              <a:rPr lang="tr-TR" sz="3600" b="1" dirty="0" smtClean="0">
                <a:solidFill>
                  <a:schemeClr val="accent3">
                    <a:lumMod val="75000"/>
                  </a:schemeClr>
                </a:solidFill>
              </a:rPr>
              <a:t>Kuru elma</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Nefes darlığı, astım ve kalp rahatsızlıklarına karşı koruyucu etkiye sahiptir. İçerdiği zengin lif sayesinde bağırsakları temizler</a:t>
            </a:r>
            <a:r>
              <a:rPr lang="tr-TR" dirty="0" smtClean="0"/>
              <a:t>. </a:t>
            </a:r>
          </a:p>
          <a:p>
            <a:endParaRPr lang="tr-TR" dirty="0"/>
          </a:p>
        </p:txBody>
      </p:sp>
      <p:pic>
        <p:nvPicPr>
          <p:cNvPr id="56324" name="Picture 4" descr="http://farm4.static.flickr.com/3406/4628579815_9bd708eaac.jpg"/>
          <p:cNvPicPr>
            <a:picLocks noChangeAspect="1" noChangeArrowheads="1"/>
          </p:cNvPicPr>
          <p:nvPr/>
        </p:nvPicPr>
        <p:blipFill>
          <a:blip r:embed="rId2"/>
          <a:srcRect/>
          <a:stretch>
            <a:fillRect/>
          </a:stretch>
        </p:blipFill>
        <p:spPr bwMode="auto">
          <a:xfrm>
            <a:off x="0" y="0"/>
            <a:ext cx="3706276" cy="277970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b="1" dirty="0" smtClean="0">
                <a:solidFill>
                  <a:schemeClr val="accent6">
                    <a:lumMod val="50000"/>
                  </a:schemeClr>
                </a:solidFill>
              </a:rPr>
              <a:t>Kuru erik</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Bol miktarda B vitamini, A vitamini ve E vitamini içerir. Bağırsakları çalıştırır, içerdiği zengin potasyum ve magnezyum sayesinde metabolizmayı hızlandırma özelliğine sahiptir.</a:t>
            </a:r>
          </a:p>
          <a:p>
            <a:endParaRPr lang="tr-TR" dirty="0"/>
          </a:p>
        </p:txBody>
      </p:sp>
      <p:pic>
        <p:nvPicPr>
          <p:cNvPr id="57346" name="Picture 2" descr="Kuru meyvelerin faydaları">
            <a:hlinkClick r:id="rId2"/>
          </p:cNvPr>
          <p:cNvPicPr>
            <a:picLocks noChangeAspect="1" noChangeArrowheads="1"/>
          </p:cNvPicPr>
          <p:nvPr/>
        </p:nvPicPr>
        <p:blipFill>
          <a:blip r:embed="rId3"/>
          <a:srcRect/>
          <a:stretch>
            <a:fillRect/>
          </a:stretch>
        </p:blipFill>
        <p:spPr bwMode="auto">
          <a:xfrm>
            <a:off x="0" y="0"/>
            <a:ext cx="3333750" cy="16097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rmAutofit fontScale="85000" lnSpcReduction="20000"/>
          </a:bodyPr>
          <a:lstStyle/>
          <a:p>
            <a:pPr algn="ctr">
              <a:buNone/>
            </a:pPr>
            <a:r>
              <a:rPr lang="tr-TR" b="1" dirty="0" smtClean="0">
                <a:solidFill>
                  <a:schemeClr val="accent2">
                    <a:lumMod val="75000"/>
                  </a:schemeClr>
                </a:solidFill>
              </a:rPr>
              <a:t>Yaban mersini</a:t>
            </a:r>
            <a:r>
              <a:rPr lang="tr-TR" b="1" dirty="0" smtClean="0">
                <a:solidFill>
                  <a:schemeClr val="accent6">
                    <a:lumMod val="50000"/>
                  </a:schemeClr>
                </a:solidFill>
              </a:rPr>
              <a:t/>
            </a:r>
            <a:br>
              <a:rPr lang="tr-TR" b="1" dirty="0" smtClean="0">
                <a:solidFill>
                  <a:schemeClr val="accent6">
                    <a:lumMod val="50000"/>
                  </a:schemeClr>
                </a:solidFill>
              </a:rPr>
            </a:br>
            <a:r>
              <a:rPr lang="tr-TR" b="1" dirty="0" smtClean="0">
                <a:solidFill>
                  <a:schemeClr val="accent6">
                    <a:lumMod val="50000"/>
                  </a:schemeClr>
                </a:solidFill>
              </a:rPr>
              <a:t/>
            </a:r>
            <a:br>
              <a:rPr lang="tr-TR" b="1" dirty="0" smtClean="0">
                <a:solidFill>
                  <a:schemeClr val="accent6">
                    <a:lumMod val="50000"/>
                  </a:schemeClr>
                </a:solidFill>
              </a:rPr>
            </a:br>
            <a:r>
              <a:rPr lang="tr-TR" b="1" dirty="0" smtClean="0">
                <a:solidFill>
                  <a:schemeClr val="accent6">
                    <a:lumMod val="50000"/>
                  </a:schemeClr>
                </a:solidFill>
              </a:rPr>
              <a:t>Yaban mersininin kansere karşı vücudu koruyan enzimleri aktif hale getirmektedir. Kan şekerini düşürüp bağırsak metabolizmasını düzenlemektedir. Kalp krizi riskini azalttığı, göz yorgunluğunu giderdiği, şeker hastalığından kaynaklanan görme bozukluklarını engellediği bildirilmektedir. Yapılan araştırmalarda 100gr yaban mersinin 14gr karbonhidrat, 0,6gr protein, 0,3gr yağ, 13mg C vitamini, 100 IU A vitamini ve 58 kalori içerdiği belirlenmiştir. Sodyum içermeyen, mineral ve vitaminlerce zengin olduğu belirlenen yaban mersininin insan sağlığı açısından çok yararlı olduğu yapılan araştırmalarca ortaya konulmuştur.</a:t>
            </a:r>
          </a:p>
          <a:p>
            <a:endParaRPr lang="tr-TR" dirty="0"/>
          </a:p>
        </p:txBody>
      </p:sp>
      <p:pic>
        <p:nvPicPr>
          <p:cNvPr id="58370" name="Picture 2" descr="Kuru meyvelerin faydaları">
            <a:hlinkClick r:id="rId2"/>
          </p:cNvPr>
          <p:cNvPicPr>
            <a:picLocks noChangeAspect="1" noChangeArrowheads="1"/>
          </p:cNvPicPr>
          <p:nvPr/>
        </p:nvPicPr>
        <p:blipFill>
          <a:blip r:embed="rId3"/>
          <a:srcRect/>
          <a:stretch>
            <a:fillRect/>
          </a:stretch>
        </p:blipFill>
        <p:spPr bwMode="auto">
          <a:xfrm>
            <a:off x="0" y="0"/>
            <a:ext cx="2954120" cy="221137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b="1" dirty="0" smtClean="0">
                <a:solidFill>
                  <a:schemeClr val="accent4">
                    <a:lumMod val="75000"/>
                  </a:schemeClr>
                </a:solidFill>
              </a:rPr>
              <a:t>Kuru kayısı</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Besleyici ve potasyum açısından çok zengindir. Sindirim sorunlarına iyi gelir; stresi, kansızlığı önler. İçerdiği A vitamini akne gibi cilt bozukluklarını önler. Büyümeye yardımcıdır, görme fonksiyonlarını güçlendirir, şeker hastalığının gelişimini engeller, bağışıklık sistemini korur.</a:t>
            </a:r>
          </a:p>
          <a:p>
            <a:endParaRPr lang="tr-TR" dirty="0"/>
          </a:p>
        </p:txBody>
      </p:sp>
      <p:pic>
        <p:nvPicPr>
          <p:cNvPr id="5" name="Picture 2" descr="http://www.driedfruits.com.cn/images/Dried-Turkish-Apricots.jpg"/>
          <p:cNvPicPr>
            <a:picLocks noChangeAspect="1" noChangeArrowheads="1"/>
          </p:cNvPicPr>
          <p:nvPr/>
        </p:nvPicPr>
        <p:blipFill>
          <a:blip r:embed="rId2"/>
          <a:srcRect/>
          <a:stretch>
            <a:fillRect/>
          </a:stretch>
        </p:blipFill>
        <p:spPr bwMode="auto">
          <a:xfrm>
            <a:off x="0" y="142852"/>
            <a:ext cx="2900603" cy="163158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b="1" dirty="0" smtClean="0">
                <a:solidFill>
                  <a:schemeClr val="tx2">
                    <a:lumMod val="50000"/>
                  </a:schemeClr>
                </a:solidFill>
              </a:rPr>
              <a:t>Potasyum başta kalp kasları tüm kasların ve sinirlerin iyi </a:t>
            </a:r>
            <a:r>
              <a:rPr lang="tr-TR" b="1" dirty="0" err="1" smtClean="0">
                <a:solidFill>
                  <a:schemeClr val="tx2">
                    <a:lumMod val="50000"/>
                  </a:schemeClr>
                </a:solidFill>
              </a:rPr>
              <a:t>çalısmasını</a:t>
            </a:r>
            <a:r>
              <a:rPr lang="tr-TR" b="1" dirty="0" smtClean="0">
                <a:solidFill>
                  <a:schemeClr val="tx2">
                    <a:lumMod val="50000"/>
                  </a:schemeClr>
                </a:solidFill>
              </a:rPr>
              <a:t> sağlar. Kayısı lifli bir meyvedir. Lifli besinlerin kan şekerinin dengeli yükselmesini sağladıkları, zararlı maddelerin bağırsakta kalma süresini kısalttıkları için kanserden korunmada faydalı oldukları saptanmıştır.</a:t>
            </a:r>
            <a:endParaRPr lang="tr-TR" b="1" dirty="0">
              <a:solidFill>
                <a:schemeClr val="tx2">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buNone/>
            </a:pPr>
            <a:r>
              <a:rPr lang="tr-TR" b="1" dirty="0" smtClean="0">
                <a:solidFill>
                  <a:schemeClr val="bg2">
                    <a:lumMod val="50000"/>
                  </a:schemeClr>
                </a:solidFill>
              </a:rPr>
              <a:t>Dut</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Kalsiyum, demir, B1, B2 ve C vitamini yönünden zengin olan dutun birçok hastalığa iyi geldiği bilinmektedir. Beyaz dut ateş düşürücü ve idrar söktürücü (</a:t>
            </a:r>
            <a:r>
              <a:rPr lang="tr-TR" b="1" dirty="0" err="1" smtClean="0">
                <a:solidFill>
                  <a:schemeClr val="tx2">
                    <a:lumMod val="50000"/>
                  </a:schemeClr>
                </a:solidFill>
              </a:rPr>
              <a:t>diüretik</a:t>
            </a:r>
            <a:r>
              <a:rPr lang="tr-TR" b="1" dirty="0" smtClean="0">
                <a:solidFill>
                  <a:schemeClr val="tx2">
                    <a:lumMod val="50000"/>
                  </a:schemeClr>
                </a:solidFill>
              </a:rPr>
              <a:t>) etkiye sahiptir. Karaduttan elde edilen şurubun ise ağız ve boğaz hastalıklarında olumlu etkiye sahiptir.</a:t>
            </a:r>
            <a:endParaRPr lang="tr-TR" b="1" dirty="0">
              <a:solidFill>
                <a:schemeClr val="tx2">
                  <a:lumMod val="50000"/>
                </a:schemeClr>
              </a:solidFill>
            </a:endParaRPr>
          </a:p>
        </p:txBody>
      </p:sp>
      <p:pic>
        <p:nvPicPr>
          <p:cNvPr id="62466" name="Picture 2" descr="http://www.kochansut.com/site/image/cache/data/dut%204-500x500.jpg"/>
          <p:cNvPicPr>
            <a:picLocks noChangeAspect="1" noChangeArrowheads="1"/>
          </p:cNvPicPr>
          <p:nvPr/>
        </p:nvPicPr>
        <p:blipFill>
          <a:blip r:embed="rId2"/>
          <a:srcRect/>
          <a:stretch>
            <a:fillRect/>
          </a:stretch>
        </p:blipFill>
        <p:spPr bwMode="auto">
          <a:xfrm>
            <a:off x="1" y="1"/>
            <a:ext cx="2714612" cy="242886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5043510"/>
          </a:xfrm>
        </p:spPr>
        <p:txBody>
          <a:bodyPr>
            <a:normAutofit fontScale="92500" lnSpcReduction="20000"/>
          </a:bodyPr>
          <a:lstStyle/>
          <a:p>
            <a:pPr algn="ctr">
              <a:buNone/>
            </a:pPr>
            <a:r>
              <a:rPr lang="tr-TR" b="1" dirty="0" smtClean="0">
                <a:solidFill>
                  <a:schemeClr val="bg2">
                    <a:lumMod val="25000"/>
                  </a:schemeClr>
                </a:solidFill>
              </a:rPr>
              <a:t>Kuru incir</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sz="2800" b="1" dirty="0" smtClean="0">
                <a:solidFill>
                  <a:schemeClr val="tx2">
                    <a:lumMod val="50000"/>
                  </a:schemeClr>
                </a:solidFill>
              </a:rPr>
              <a:t>İncir, içerdiği yüksek oranlardaki protein, vitamin ve minerallerle hücrelerin yenilenmesini sağlayan bir besindir. 100 gr. kuru incir yenilirse vücudun günlük gereksinimlerinden kalsiyumun %17'si, demir ve magnezyumun %30'u, fosforun %20'si, B1 vitamininin %5'i ve B2 vitamininin %4'ü karşılanmış olur. İncir, içerdiği yüksek orandaki</a:t>
            </a:r>
            <a:r>
              <a:rPr lang="tr-TR" sz="2800" dirty="0" smtClean="0"/>
              <a:t> </a:t>
            </a:r>
            <a:r>
              <a:rPr lang="tr-TR" sz="2800" b="1" dirty="0" smtClean="0">
                <a:solidFill>
                  <a:schemeClr val="tx2">
                    <a:lumMod val="50000"/>
                  </a:schemeClr>
                </a:solidFill>
              </a:rPr>
              <a:t>liflerle kolesterolün kana karışmadan atılmasını sağlar.Sindirimi kolaylaştırır ve vücudumuzu bakterilere karşı koruyucu etkisi vardır. Yüksek orandaki kalsiyum ve fosforla kemik ve dişler üzerinde koruyucu etkileri vardır: incirin içerdiği kalsiyum, diğer besinlerdekine göre daha kolay sindirili</a:t>
            </a:r>
            <a:r>
              <a:rPr lang="tr-TR" b="1" dirty="0" smtClean="0">
                <a:solidFill>
                  <a:schemeClr val="tx2">
                    <a:lumMod val="50000"/>
                  </a:schemeClr>
                </a:solidFill>
              </a:rPr>
              <a:t>r.</a:t>
            </a:r>
          </a:p>
          <a:p>
            <a:pPr algn="ctr">
              <a:buNone/>
            </a:pPr>
            <a:endParaRPr lang="tr-TR" b="1" dirty="0">
              <a:solidFill>
                <a:schemeClr val="tx2">
                  <a:lumMod val="50000"/>
                </a:schemeClr>
              </a:solidFill>
            </a:endParaRPr>
          </a:p>
        </p:txBody>
      </p:sp>
      <p:pic>
        <p:nvPicPr>
          <p:cNvPr id="61442" name="Picture 2" descr="Kuru meyvelerin faydaları">
            <a:hlinkClick r:id="rId2"/>
          </p:cNvPr>
          <p:cNvPicPr>
            <a:picLocks noChangeAspect="1" noChangeArrowheads="1"/>
          </p:cNvPicPr>
          <p:nvPr/>
        </p:nvPicPr>
        <p:blipFill>
          <a:blip r:embed="rId3"/>
          <a:srcRect/>
          <a:stretch>
            <a:fillRect/>
          </a:stretch>
        </p:blipFill>
        <p:spPr bwMode="auto">
          <a:xfrm>
            <a:off x="0" y="0"/>
            <a:ext cx="2897377" cy="19288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4829196"/>
          </a:xfrm>
        </p:spPr>
        <p:txBody>
          <a:bodyPr/>
          <a:lstStyle/>
          <a:p>
            <a:pPr algn="ctr">
              <a:buNone/>
            </a:pPr>
            <a:r>
              <a:rPr lang="tr-TR" b="1" dirty="0" smtClean="0">
                <a:solidFill>
                  <a:schemeClr val="accent1">
                    <a:lumMod val="75000"/>
                  </a:schemeClr>
                </a:solidFill>
              </a:rPr>
              <a:t>Kuru Üzüm</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Karbonhidrat içeriği dolayısıyla iyi bir enerji kaynağıdır. Kuru üzüm A, B1, B2, C vitaminlerini ve çok çeşitli mineraller (demir, çinko, potasyum, magnezyum, fosfor) içerdiğinden dolayı iyi bir besin, faydalı bir ilaçtır. Özelikle bedensel gelişimde etkilidir.  </a:t>
            </a:r>
            <a:endParaRPr lang="tr-TR" b="1" dirty="0">
              <a:solidFill>
                <a:schemeClr val="tx2">
                  <a:lumMod val="50000"/>
                </a:schemeClr>
              </a:solidFill>
            </a:endParaRPr>
          </a:p>
        </p:txBody>
      </p:sp>
      <p:pic>
        <p:nvPicPr>
          <p:cNvPr id="60418" name="Picture 2" descr="Kuru meyvelerin faydaları">
            <a:hlinkClick r:id="rId2"/>
          </p:cNvPr>
          <p:cNvPicPr>
            <a:picLocks noChangeAspect="1" noChangeArrowheads="1"/>
          </p:cNvPicPr>
          <p:nvPr/>
        </p:nvPicPr>
        <p:blipFill>
          <a:blip r:embed="rId3"/>
          <a:srcRect/>
          <a:stretch>
            <a:fillRect/>
          </a:stretch>
        </p:blipFill>
        <p:spPr bwMode="auto">
          <a:xfrm>
            <a:off x="0" y="0"/>
            <a:ext cx="3333750" cy="221932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612648" y="1600200"/>
            <a:ext cx="8153400" cy="4972072"/>
          </a:xfrm>
        </p:spPr>
        <p:txBody>
          <a:bodyPr/>
          <a:lstStyle/>
          <a:p>
            <a:pPr algn="ctr">
              <a:buNone/>
            </a:pPr>
            <a:r>
              <a:rPr lang="tr-TR" b="1" dirty="0" smtClean="0">
                <a:solidFill>
                  <a:schemeClr val="accent4">
                    <a:lumMod val="50000"/>
                  </a:schemeClr>
                </a:solidFill>
              </a:rPr>
              <a:t>Hurma</a:t>
            </a: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
            </a:r>
            <a:br>
              <a:rPr lang="tr-TR" b="1" dirty="0" smtClean="0">
                <a:solidFill>
                  <a:schemeClr val="tx2">
                    <a:lumMod val="50000"/>
                  </a:schemeClr>
                </a:solidFill>
              </a:rPr>
            </a:br>
            <a:r>
              <a:rPr lang="tr-TR" b="1" dirty="0" smtClean="0">
                <a:solidFill>
                  <a:schemeClr val="tx2">
                    <a:lumMod val="50000"/>
                  </a:schemeClr>
                </a:solidFill>
              </a:rPr>
              <a:t>İnsanoğlunun yetiştirdiği en eski bitki çeşitlerinden biridir. Hurmanın içerdiği demir, kırmızı kan hücrelerinde bulunan hemoglobin sentezini kontrol eder ve özellikle hamilelikte kansızlığın engellenmesini ve bebeğin gelişimi için hayati önem taşıyan kandaki alyuvarlar dengesinin uygun hale gelmesini sağlar.</a:t>
            </a:r>
          </a:p>
          <a:p>
            <a:endParaRPr lang="tr-TR" dirty="0"/>
          </a:p>
        </p:txBody>
      </p:sp>
      <p:pic>
        <p:nvPicPr>
          <p:cNvPr id="64516" name="Picture 4" descr="Kuru meyvelerin faydaları">
            <a:hlinkClick r:id="rId2"/>
          </p:cNvPr>
          <p:cNvPicPr>
            <a:picLocks noChangeAspect="1" noChangeArrowheads="1"/>
          </p:cNvPicPr>
          <p:nvPr/>
        </p:nvPicPr>
        <p:blipFill>
          <a:blip r:embed="rId3"/>
          <a:srcRect/>
          <a:stretch>
            <a:fillRect/>
          </a:stretch>
        </p:blipFill>
        <p:spPr bwMode="auto">
          <a:xfrm>
            <a:off x="0" y="0"/>
            <a:ext cx="2803456" cy="23574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r>
              <a:rPr lang="tr-TR" b="1" dirty="0" smtClean="0">
                <a:solidFill>
                  <a:schemeClr val="tx2">
                    <a:lumMod val="50000"/>
                  </a:schemeClr>
                </a:solidFill>
              </a:rPr>
              <a:t>Kuruyemişler insan beslenmesinde büyük bir öneme sahip olan </a:t>
            </a:r>
            <a:r>
              <a:rPr lang="tr-TR" b="1" dirty="0" err="1" smtClean="0">
                <a:solidFill>
                  <a:schemeClr val="tx2">
                    <a:lumMod val="50000"/>
                  </a:schemeClr>
                </a:solidFill>
              </a:rPr>
              <a:t>esansiyel</a:t>
            </a:r>
            <a:r>
              <a:rPr lang="tr-TR" b="1" dirty="0" smtClean="0">
                <a:solidFill>
                  <a:schemeClr val="tx2">
                    <a:lumMod val="50000"/>
                  </a:schemeClr>
                </a:solidFill>
              </a:rPr>
              <a:t> yağ asitleri açısından zengindir. </a:t>
            </a:r>
          </a:p>
          <a:p>
            <a:r>
              <a:rPr lang="tr-TR" b="1" dirty="0" smtClean="0">
                <a:solidFill>
                  <a:schemeClr val="tx2">
                    <a:lumMod val="50000"/>
                  </a:schemeClr>
                </a:solidFill>
              </a:rPr>
              <a:t>Hemen hemen tüm kuruyemişler E vitamini bakımından oldukça zengindir.</a:t>
            </a:r>
          </a:p>
          <a:p>
            <a:r>
              <a:rPr lang="tr-TR" b="1" dirty="0" smtClean="0">
                <a:solidFill>
                  <a:schemeClr val="tx2">
                    <a:lumMod val="50000"/>
                  </a:schemeClr>
                </a:solidFill>
              </a:rPr>
              <a:t>Günde bir avuç tüketilen kuruyemiş ile 15 mg olarak tavsiye edilen günlük E vitamini ihtiyacının yaklaşık üçte birini karşılamak mümkündür.</a:t>
            </a:r>
            <a:endParaRPr lang="tr-TR" b="1" dirty="0">
              <a:solidFill>
                <a:schemeClr val="tx2">
                  <a:lumMod val="50000"/>
                </a:schemeClr>
              </a:solidFill>
            </a:endParaRPr>
          </a:p>
        </p:txBody>
      </p:sp>
      <p:pic>
        <p:nvPicPr>
          <p:cNvPr id="15362" name="Picture 2" descr="http://t1.gstatic.com/images?q=tbn:ANd9GcQwje3PTJo95gueQU2s-2HDpgDki-k7nrgCbDkXQiajvTrzDmolpM_ksQ">
            <a:hlinkClick r:id="rId2"/>
          </p:cNvPr>
          <p:cNvPicPr>
            <a:picLocks noChangeAspect="1" noChangeArrowheads="1"/>
          </p:cNvPicPr>
          <p:nvPr/>
        </p:nvPicPr>
        <p:blipFill>
          <a:blip r:embed="rId3"/>
          <a:srcRect/>
          <a:stretch>
            <a:fillRect/>
          </a:stretch>
        </p:blipFill>
        <p:spPr bwMode="auto">
          <a:xfrm>
            <a:off x="7500958" y="5000635"/>
            <a:ext cx="1428760" cy="1666887"/>
          </a:xfrm>
          <a:prstGeom prst="rect">
            <a:avLst/>
          </a:prstGeom>
          <a:noFill/>
        </p:spPr>
      </p:pic>
      <p:pic>
        <p:nvPicPr>
          <p:cNvPr id="15364" name="Picture 4" descr="http://t0.gstatic.com/images?q=tbn:ANd9GcTqws_rXkhdNs4d2wBxA5istZfeBtp4dmY_huWEPJz9kDxDPitSVf0ITYI">
            <a:hlinkClick r:id="rId4"/>
          </p:cNvPr>
          <p:cNvPicPr>
            <a:picLocks noChangeAspect="1" noChangeArrowheads="1"/>
          </p:cNvPicPr>
          <p:nvPr/>
        </p:nvPicPr>
        <p:blipFill>
          <a:blip r:embed="rId5"/>
          <a:srcRect/>
          <a:stretch>
            <a:fillRect/>
          </a:stretch>
        </p:blipFill>
        <p:spPr bwMode="auto">
          <a:xfrm>
            <a:off x="142844" y="142852"/>
            <a:ext cx="1285875" cy="10287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t>KURUYEMİŞLER;</a:t>
            </a:r>
            <a:endParaRPr lang="tr-TR" b="1" dirty="0"/>
          </a:p>
        </p:txBody>
      </p:sp>
      <p:sp>
        <p:nvSpPr>
          <p:cNvPr id="3" name="2 İçerik Yer Tutucusu"/>
          <p:cNvSpPr>
            <a:spLocks noGrp="1"/>
          </p:cNvSpPr>
          <p:nvPr>
            <p:ph sz="quarter" idx="1"/>
          </p:nvPr>
        </p:nvSpPr>
        <p:spPr>
          <a:xfrm>
            <a:off x="500034" y="1600200"/>
            <a:ext cx="8266014" cy="4829196"/>
          </a:xfrm>
        </p:spPr>
        <p:txBody>
          <a:bodyPr>
            <a:normAutofit/>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r>
              <a:rPr lang="tr-TR" b="1" dirty="0" smtClean="0">
                <a:solidFill>
                  <a:schemeClr val="tx2">
                    <a:lumMod val="50000"/>
                  </a:schemeClr>
                </a:solidFill>
              </a:rPr>
              <a:t>                   açısından oldukça zengindir</a:t>
            </a:r>
          </a:p>
          <a:p>
            <a:pPr>
              <a:buNone/>
            </a:pPr>
            <a:endParaRPr lang="tr-TR" dirty="0" smtClean="0"/>
          </a:p>
        </p:txBody>
      </p:sp>
      <p:graphicFrame>
        <p:nvGraphicFramePr>
          <p:cNvPr id="4" name="3 Diyagram"/>
          <p:cNvGraphicFramePr/>
          <p:nvPr/>
        </p:nvGraphicFramePr>
        <p:xfrm>
          <a:off x="1285852" y="16430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descr="http://t2.gstatic.com/images?q=tbn:ANd9GcRwJ3DaMUhgTRf5FJh8jQ3MZ6BjzL9mVYxeuaoriK69z4Pwfvc4BRxSOf0">
            <a:hlinkClick r:id="rId6"/>
          </p:cNvPr>
          <p:cNvPicPr>
            <a:picLocks noChangeAspect="1" noChangeArrowheads="1"/>
          </p:cNvPicPr>
          <p:nvPr/>
        </p:nvPicPr>
        <p:blipFill>
          <a:blip r:embed="rId7"/>
          <a:srcRect/>
          <a:stretch>
            <a:fillRect/>
          </a:stretch>
        </p:blipFill>
        <p:spPr bwMode="auto">
          <a:xfrm>
            <a:off x="7858148" y="142852"/>
            <a:ext cx="1104900" cy="10572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sz="quarter" idx="1"/>
          </p:nvPr>
        </p:nvGraphicFramePr>
        <p:xfrm>
          <a:off x="571472" y="1600200"/>
          <a:ext cx="8194703"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KURUYEMİŞLER;</a:t>
            </a:r>
            <a:endParaRPr lang="tr-TR" dirty="0"/>
          </a:p>
        </p:txBody>
      </p:sp>
      <p:graphicFrame>
        <p:nvGraphicFramePr>
          <p:cNvPr id="4" name="3 İçerik Yer Tutucusu"/>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4286248" y="3357562"/>
            <a:ext cx="642942" cy="861774"/>
          </a:xfrm>
          <a:prstGeom prst="rect">
            <a:avLst/>
          </a:prstGeom>
          <a:noFill/>
        </p:spPr>
        <p:txBody>
          <a:bodyPr wrap="square" rtlCol="0">
            <a:spAutoFit/>
          </a:bodyPr>
          <a:lstStyle/>
          <a:p>
            <a:r>
              <a:rPr lang="tr-TR" dirty="0" smtClean="0"/>
              <a:t>     </a:t>
            </a:r>
            <a:r>
              <a:rPr lang="tr-TR" sz="3200" dirty="0" smtClean="0">
                <a:solidFill>
                  <a:schemeClr val="tx2">
                    <a:lumMod val="50000"/>
                  </a:schemeClr>
                </a:solidFill>
              </a:rPr>
              <a:t>VE</a:t>
            </a:r>
            <a:endParaRPr lang="tr-TR" sz="3200" dirty="0">
              <a:solidFill>
                <a:schemeClr val="tx2">
                  <a:lumMod val="50000"/>
                </a:schemeClr>
              </a:solidFill>
            </a:endParaRPr>
          </a:p>
        </p:txBody>
      </p:sp>
      <p:sp>
        <p:nvSpPr>
          <p:cNvPr id="8" name="7 Metin kutusu"/>
          <p:cNvSpPr txBox="1"/>
          <p:nvPr/>
        </p:nvSpPr>
        <p:spPr>
          <a:xfrm>
            <a:off x="2214546" y="5286388"/>
            <a:ext cx="4643470" cy="584775"/>
          </a:xfrm>
          <a:prstGeom prst="rect">
            <a:avLst/>
          </a:prstGeom>
          <a:noFill/>
        </p:spPr>
        <p:txBody>
          <a:bodyPr wrap="square" rtlCol="0">
            <a:spAutoFit/>
          </a:bodyPr>
          <a:lstStyle/>
          <a:p>
            <a:r>
              <a:rPr lang="tr-TR" dirty="0" smtClean="0"/>
              <a:t>      </a:t>
            </a:r>
            <a:r>
              <a:rPr lang="tr-TR" sz="3200" b="1" dirty="0" smtClean="0">
                <a:solidFill>
                  <a:schemeClr val="tx2">
                    <a:lumMod val="50000"/>
                  </a:schemeClr>
                </a:solidFill>
              </a:rPr>
              <a:t>OLARAK İKİYE AYRILIR</a:t>
            </a:r>
            <a:endParaRPr lang="tr-TR"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a:xfrm>
            <a:off x="1643042" y="2143116"/>
            <a:ext cx="7123006" cy="3952884"/>
          </a:xfrm>
        </p:spPr>
        <p:txBody>
          <a:bodyPr/>
          <a:lstStyle/>
          <a:p>
            <a:pPr>
              <a:buNone/>
            </a:pPr>
            <a:r>
              <a:rPr lang="tr-TR" dirty="0" smtClean="0"/>
              <a:t>             </a:t>
            </a:r>
            <a:r>
              <a:rPr lang="tr-TR" sz="8800" b="1" dirty="0" smtClean="0">
                <a:solidFill>
                  <a:schemeClr val="tx2">
                    <a:lumMod val="50000"/>
                  </a:schemeClr>
                </a:solidFill>
              </a:rPr>
              <a:t>YAĞLI         TOHUMLAR</a:t>
            </a:r>
            <a:endParaRPr lang="tr-TR" sz="8800" b="1" dirty="0">
              <a:solidFill>
                <a:schemeClr val="tx2">
                  <a:lumMod val="50000"/>
                </a:schemeClr>
              </a:solidFill>
            </a:endParaRPr>
          </a:p>
        </p:txBody>
      </p:sp>
      <p:sp>
        <p:nvSpPr>
          <p:cNvPr id="4" name="3 Bulut"/>
          <p:cNvSpPr/>
          <p:nvPr/>
        </p:nvSpPr>
        <p:spPr>
          <a:xfrm>
            <a:off x="1071538" y="2285992"/>
            <a:ext cx="1143008" cy="857256"/>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Bulut"/>
          <p:cNvSpPr/>
          <p:nvPr/>
        </p:nvSpPr>
        <p:spPr>
          <a:xfrm>
            <a:off x="285720" y="2786058"/>
            <a:ext cx="1214446" cy="11430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Güneş"/>
          <p:cNvSpPr/>
          <p:nvPr/>
        </p:nvSpPr>
        <p:spPr>
          <a:xfrm>
            <a:off x="642910" y="1643050"/>
            <a:ext cx="785818" cy="785818"/>
          </a:xfrm>
          <a:prstGeom prst="su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8674" name="Picture 2" descr="http://t2.gstatic.com/images?q=tbn:ANd9GcQ0SYRLyW5AKd4bNNem-Z_uFzagWKgmBX0_e3S8VE8aab_ZdEhLOcS8eTc">
            <a:hlinkClick r:id="rId2"/>
          </p:cNvPr>
          <p:cNvPicPr>
            <a:picLocks noChangeAspect="1" noChangeArrowheads="1"/>
          </p:cNvPicPr>
          <p:nvPr/>
        </p:nvPicPr>
        <p:blipFill>
          <a:blip r:embed="rId3"/>
          <a:srcRect/>
          <a:stretch>
            <a:fillRect/>
          </a:stretch>
        </p:blipFill>
        <p:spPr bwMode="auto">
          <a:xfrm>
            <a:off x="7072330" y="4714884"/>
            <a:ext cx="1681166" cy="1423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b="1" dirty="0" smtClean="0">
              <a:solidFill>
                <a:schemeClr val="tx2">
                  <a:lumMod val="50000"/>
                </a:schemeClr>
              </a:solidFill>
            </a:endParaRPr>
          </a:p>
          <a:p>
            <a:r>
              <a:rPr lang="tr-TR" b="1" dirty="0" smtClean="0">
                <a:solidFill>
                  <a:schemeClr val="bg2">
                    <a:lumMod val="10000"/>
                  </a:schemeClr>
                </a:solidFill>
              </a:rPr>
              <a:t>Yağlı tohumlar; B grubu vitaminleri, mineraller, yağ ve protein açısından zengin olan besinlerdir.</a:t>
            </a:r>
          </a:p>
          <a:p>
            <a:pPr>
              <a:buNone/>
            </a:pPr>
            <a:r>
              <a:rPr lang="tr-TR" b="1" dirty="0" smtClean="0">
                <a:solidFill>
                  <a:schemeClr val="bg2">
                    <a:lumMod val="10000"/>
                  </a:schemeClr>
                </a:solidFill>
              </a:rPr>
              <a:t> </a:t>
            </a:r>
          </a:p>
          <a:p>
            <a:endParaRPr lang="tr-TR" b="1" dirty="0" smtClean="0">
              <a:solidFill>
                <a:schemeClr val="bg2">
                  <a:lumMod val="10000"/>
                </a:schemeClr>
              </a:solidFill>
            </a:endParaRPr>
          </a:p>
          <a:p>
            <a:r>
              <a:rPr lang="tr-TR" b="1" dirty="0" smtClean="0">
                <a:solidFill>
                  <a:schemeClr val="bg2">
                    <a:lumMod val="10000"/>
                  </a:schemeClr>
                </a:solidFill>
              </a:rPr>
              <a:t>Ancak yağlı tohumlar diğer besinlere göre daha fazla yağ içerdiklerinden tüketim miktarlarına dikkat edilmelidir </a:t>
            </a:r>
            <a:endParaRPr lang="tr-TR" b="1" dirty="0">
              <a:solidFill>
                <a:schemeClr val="bg2">
                  <a:lumMod val="1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411</TotalTime>
  <Words>1265</Words>
  <PresentationFormat>Ekran Gösterisi (4:3)</PresentationFormat>
  <Paragraphs>193</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Ortalama</vt:lpstr>
      <vt:lpstr>Kuruyemİşler           ve      önemİ</vt:lpstr>
      <vt:lpstr>Slayt 2</vt:lpstr>
      <vt:lpstr>Slayt 3</vt:lpstr>
      <vt:lpstr>Slayt 4</vt:lpstr>
      <vt:lpstr>            KURUYEMİŞLER;</vt:lpstr>
      <vt:lpstr>Slayt 6</vt:lpstr>
      <vt:lpstr>             KURUYEMİŞLER;</vt:lpstr>
      <vt:lpstr>Slayt 8</vt:lpstr>
      <vt:lpstr>Slayt 9</vt:lpstr>
      <vt:lpstr>Slayt 10</vt:lpstr>
      <vt:lpstr>Enerji ve Besin Öğelerinin Vücut  Çalışmasındaki İşlevleri</vt:lpstr>
      <vt:lpstr>Slayt 12</vt:lpstr>
      <vt:lpstr>Yağlı Tohumların Kolesterol, Yağ, Yağ Asidi İçerikleri ve Vücut Çalışmasındaki İşlevleri</vt:lpstr>
      <vt:lpstr>Yağlı Tohumların Vitamin - Mineral İçerikleri ve Vücut Çalışmasındaki İşlevleri</vt:lpstr>
      <vt:lpstr>Slayt 15</vt:lpstr>
      <vt:lpstr>Yağlı Tohumların Posa İçerikleri ve Sağlık Üzerine Etkileri</vt:lpstr>
      <vt:lpstr>Slayt 17</vt:lpstr>
      <vt:lpstr>Slayt 18</vt:lpstr>
      <vt:lpstr>Yağlı Tohumların Kalp Damar Hastalıkları Üzerindeki Etkisi </vt:lpstr>
      <vt:lpstr>Yağlı Tohumların Hipertansiyon Üzerindeki Etkisi </vt:lpstr>
      <vt:lpstr>Yağlı Tohumlar İçin Tüketim Önerileri: </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KURUYEMİŞLER         VE    ÖNEMİ</dc:title>
  <cp:lastModifiedBy>taylan</cp:lastModifiedBy>
  <cp:revision>48</cp:revision>
  <dcterms:modified xsi:type="dcterms:W3CDTF">2012-03-17T09:14:16Z</dcterms:modified>
</cp:coreProperties>
</file>